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265" r:id="rId6"/>
    <p:sldId id="270" r:id="rId7"/>
    <p:sldId id="271" r:id="rId8"/>
    <p:sldId id="272" r:id="rId9"/>
    <p:sldId id="327" r:id="rId10"/>
    <p:sldId id="328" r:id="rId11"/>
    <p:sldId id="276" r:id="rId12"/>
    <p:sldId id="277" r:id="rId13"/>
    <p:sldId id="278" r:id="rId14"/>
    <p:sldId id="279" r:id="rId15"/>
    <p:sldId id="280" r:id="rId16"/>
    <p:sldId id="326" r:id="rId17"/>
    <p:sldId id="273" r:id="rId18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CC00"/>
    <a:srgbClr val="CCCC00"/>
    <a:srgbClr val="00CC66"/>
    <a:srgbClr val="FF0066"/>
    <a:srgbClr val="0066CC"/>
    <a:srgbClr val="FFCC00"/>
    <a:srgbClr val="000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>
      <p:cViewPr varScale="1">
        <p:scale>
          <a:sx n="62" d="100"/>
          <a:sy n="62" d="100"/>
        </p:scale>
        <p:origin x="142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t-E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t-E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latin typeface="Times New Roman" pitchFamily="18" charset="0"/>
              </a:defRPr>
            </a:lvl1pPr>
          </a:lstStyle>
          <a:p>
            <a:endParaRPr lang="et-EE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latin typeface="Times New Roman" pitchFamily="18" charset="0"/>
              </a:defRPr>
            </a:lvl1pPr>
          </a:lstStyle>
          <a:p>
            <a:fld id="{D8DAABBA-C8F5-4200-8BC9-84DAFBE97B81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263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t-E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t-E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endParaRPr lang="et-E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20E1AA85-F68E-4822-8BE9-212BDE3773BF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9581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1AA85-F68E-4822-8BE9-212BDE3773BF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508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pPr lv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766C3F-2B98-4EEE-8284-291448E13DE5}" type="slidenum">
              <a:rPr lang="et-EE"/>
              <a:pPr/>
              <a:t>‹#›</a:t>
            </a:fld>
            <a:endParaRPr lang="et-EE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9C186-0E37-4CF9-B2C4-64A70F199F7B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856247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930ED-29FD-4FB8-AB5A-C4CCDA754036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234282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465CD-6918-4E56-9BA7-CBBCD4A476AE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71603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E4701-F865-4E28-AA1C-45AF1254EC32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975402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12FAE-8D30-411B-A0B7-D5D7266B7733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727681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A8F97-8DF4-4D2A-BEEA-50939CECA7C4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54639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8B7-424B-4466-981A-55A0E0A4F1D6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624685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1C948-1E69-40E3-9C6D-A8A80DBA17BB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486432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3E81-A72A-4FF5-A40E-EEC097059936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346597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Klõpsake juhteksemplari pealkirja laadi redigeerimiseks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03543-6CFE-48C0-A664-2431F857C98B}" type="slidenum">
              <a:rPr lang="et-EE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403326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/>
              <a:t>Klõpsake juhtslaidi tiitlilaadi redigeerimiseks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/>
              <a:t>Klõpsake juhtslaidi teksti 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t-EE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t-EE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377C379F-F8D9-4E22-9708-C5ED9B190696}" type="slidenum">
              <a:rPr lang="et-EE"/>
              <a:pPr/>
              <a:t>‹#›</a:t>
            </a:fld>
            <a:endParaRPr lang="et-E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ttevotlusope.edu.ee/uldhariduse-valikaine-ja-kursuse-moodul-3-4-astme-oppuritele/" TargetMode="External"/><Relationship Id="rId2" Type="http://schemas.openxmlformats.org/officeDocument/2006/relationships/hyperlink" Target="https://oppekava.innove.ee/wp-content/uploads/sites/6/2018/09/Ettevotluspadevuse_maatriksi_alapadevused_oppeprotsessi_kirjelduses_2018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r0VX-aU_T8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ttev&#245;tlus&#245;pe.ee/ettevotluspadevuse-mudel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3500" y="2389232"/>
            <a:ext cx="6477000" cy="1905000"/>
          </a:xfrm>
        </p:spPr>
        <p:txBody>
          <a:bodyPr/>
          <a:lstStyle/>
          <a:p>
            <a:r>
              <a:rPr lang="et-EE" dirty="0">
                <a:solidFill>
                  <a:srgbClr val="0070C0"/>
                </a:solidFill>
              </a:rPr>
              <a:t>Ettevõtlus- ja tehnoloogiaõpetajate suvekool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2344" y="4509120"/>
            <a:ext cx="6477000" cy="457200"/>
          </a:xfrm>
        </p:spPr>
        <p:txBody>
          <a:bodyPr/>
          <a:lstStyle/>
          <a:p>
            <a:r>
              <a:rPr lang="et-EE" dirty="0"/>
              <a:t>Haapsalu 17-18. august 2020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082032B7-9267-4BD2-B722-3EB0C661634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8073"/>
            <a:ext cx="2730079" cy="129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A2AE31-B04F-4350-8C4C-2FEE1507D511}"/>
              </a:ext>
            </a:extLst>
          </p:cNvPr>
          <p:cNvSpPr txBox="1"/>
          <p:nvPr/>
        </p:nvSpPr>
        <p:spPr>
          <a:xfrm>
            <a:off x="3697859" y="836712"/>
            <a:ext cx="4546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„Õpetajate ja koolijuhtide professionaalse arengu toetamine“; „Pädevad ja motiveeritud õpetajad ning haridusasutuste juhid“</a:t>
            </a:r>
            <a:endParaRPr lang="et-E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3729" name="Pilt 23728">
            <a:extLst>
              <a:ext uri="{FF2B5EF4-FFF2-40B4-BE49-F238E27FC236}">
                <a16:creationId xmlns:a16="http://schemas.microsoft.com/office/drawing/2014/main" id="{26BC825D-5AB9-446C-9779-E22882B3A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109" y="5517231"/>
            <a:ext cx="3286125" cy="1152525"/>
          </a:xfrm>
          <a:prstGeom prst="rect">
            <a:avLst/>
          </a:prstGeom>
        </p:spPr>
      </p:pic>
      <p:sp>
        <p:nvSpPr>
          <p:cNvPr id="23730" name="Rectangle 238">
            <a:extLst>
              <a:ext uri="{FF2B5EF4-FFF2-40B4-BE49-F238E27FC236}">
                <a16:creationId xmlns:a16="http://schemas.microsoft.com/office/drawing/2014/main" id="{01E5417B-4412-4CCD-9823-54B9D1607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107" y="5517231"/>
            <a:ext cx="113981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3731" name="Objekt 23730">
            <a:extLst>
              <a:ext uri="{FF2B5EF4-FFF2-40B4-BE49-F238E27FC236}">
                <a16:creationId xmlns:a16="http://schemas.microsoft.com/office/drawing/2014/main" id="{746ED4EE-C8ED-4135-9AF2-268A4CB87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883451"/>
              </p:ext>
            </p:extLst>
          </p:nvPr>
        </p:nvGraphicFramePr>
        <p:xfrm>
          <a:off x="7134234" y="5511429"/>
          <a:ext cx="1092324" cy="1139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r:id="rId5" imgW="1324160" imgH="1380952" progId="MSPhotoEd.3">
                  <p:embed/>
                </p:oleObj>
              </mc:Choice>
              <mc:Fallback>
                <p:oleObj r:id="rId5" imgW="1324160" imgH="1380952" progId="MSPhotoEd.3">
                  <p:embed/>
                  <p:pic>
                    <p:nvPicPr>
                      <p:cNvPr id="0" name="Object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34" y="5511429"/>
                        <a:ext cx="1092324" cy="1139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DB075B2-82C3-437A-A4D1-D527665BB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792" y="836712"/>
            <a:ext cx="6419632" cy="576064"/>
          </a:xfrm>
        </p:spPr>
        <p:txBody>
          <a:bodyPr/>
          <a:lstStyle/>
          <a:p>
            <a:r>
              <a:rPr lang="et-EE" sz="2800" u="none" dirty="0"/>
              <a:t>Ettevõtluspädevuse mudel ja lõimitud õpe</a:t>
            </a:r>
            <a:endParaRPr lang="en-GB" sz="28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F9F4DE7-21AA-45DA-91EE-EEA20031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556792"/>
            <a:ext cx="7848872" cy="3886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t-EE" sz="2200" b="1" dirty="0"/>
              <a:t>Ettevõtluspädevuse mudel </a:t>
            </a:r>
            <a:r>
              <a:rPr lang="et-EE" sz="2200" dirty="0"/>
              <a:t>on aluseks nii ettevõtlusõppes kui ka integreeritud aineõppes kõigil kooliastmetel ja erinevates õppeainetes.  </a:t>
            </a:r>
          </a:p>
          <a:p>
            <a:pPr marL="0" indent="0">
              <a:buNone/>
              <a:defRPr/>
            </a:pPr>
            <a:r>
              <a:rPr lang="et-EE" sz="2200" dirty="0"/>
              <a:t>Ettevõtlikkuse kujunemist toetab igasugune kaasav </a:t>
            </a:r>
            <a:r>
              <a:rPr lang="et-EE" sz="2200" b="1" dirty="0"/>
              <a:t>tegevusõpe</a:t>
            </a:r>
            <a:r>
              <a:rPr lang="et-EE" sz="2200" dirty="0"/>
              <a:t>- ajurünnak, mäng sh rollimäng, simulatsioon,  situatsioonianalüüs, meeskonnatöö, rühmategevus. </a:t>
            </a:r>
          </a:p>
          <a:p>
            <a:pPr marL="0" indent="0">
              <a:buNone/>
              <a:defRPr/>
            </a:pPr>
            <a:r>
              <a:rPr lang="et-EE" sz="2200" b="1" dirty="0"/>
              <a:t>Kuidas avaldub neis tegevustes ettevõtlikkus?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t-EE" sz="2200" dirty="0"/>
              <a:t>Õpilane katsetab, proovib, julgeb kahelda, on loov, mõtleb ise lahendusi, mõistab mitme tee võimalusi…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t-EE" sz="2200" dirty="0"/>
              <a:t>Õpilane töötab rühmas, mõtleb kaasa, kuulab teisi ja langetab otsuseid individuaalselt ja koostöös, julgeb arvamust välja öelda, pakub lahendusi …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t-EE" sz="2200" dirty="0"/>
              <a:t>Ei karistata eksimuse eest, vaid hinnatakse julgust riskida.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769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6733FC1-6ADE-4ADA-B646-E1A10647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827600"/>
            <a:ext cx="5791200" cy="533400"/>
          </a:xfrm>
        </p:spPr>
        <p:txBody>
          <a:bodyPr/>
          <a:lstStyle/>
          <a:p>
            <a:r>
              <a:rPr lang="et-EE" sz="2800" dirty="0">
                <a:ea typeface="+mj-ea"/>
                <a:cs typeface="+mj-cs"/>
              </a:rPr>
              <a:t>Ettevõtluspädevuse toetamine üldhariduses</a:t>
            </a:r>
            <a:endParaRPr lang="en-GB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4A5EA4-0707-4FF7-8DCB-8604E8865331}"/>
              </a:ext>
            </a:extLst>
          </p:cNvPr>
          <p:cNvSpPr txBox="1"/>
          <p:nvPr/>
        </p:nvSpPr>
        <p:spPr>
          <a:xfrm>
            <a:off x="827584" y="1628800"/>
            <a:ext cx="374441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32323"/>
              </a:buClr>
              <a:buSzPct val="25000"/>
              <a:defRPr/>
            </a:pPr>
            <a:r>
              <a:rPr lang="et-EE" sz="2400" kern="0" dirty="0">
                <a:solidFill>
                  <a:srgbClr val="232323"/>
                </a:solidFill>
                <a:latin typeface="Arial"/>
                <a:cs typeface="Arial"/>
                <a:sym typeface="Arial"/>
              </a:rPr>
              <a:t>KÕIGILE KOHUSTUSLIK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32323"/>
              </a:buClr>
              <a:buSzPct val="25000"/>
              <a:buFont typeface="Arial" panose="020B0604020202020204" pitchFamily="34" charset="0"/>
              <a:buChar char="•"/>
              <a:defRPr/>
            </a:pPr>
            <a:endParaRPr lang="et-EE" sz="2400" kern="0" dirty="0">
              <a:solidFill>
                <a:srgbClr val="232323"/>
              </a:solidFill>
              <a:latin typeface="Arial"/>
              <a:cs typeface="Arial"/>
              <a:sym typeface="Aria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32323"/>
              </a:buClr>
              <a:buSzPct val="25000"/>
              <a:defRPr/>
            </a:pPr>
            <a:r>
              <a:rPr lang="et-EE" sz="2400" kern="0" dirty="0">
                <a:solidFill>
                  <a:srgbClr val="232323"/>
                </a:solidFill>
                <a:latin typeface="Arial"/>
                <a:cs typeface="Arial"/>
                <a:sym typeface="Arial"/>
              </a:rPr>
              <a:t>1) Ettevõtlikkus ja ettevõtluspädevus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32323"/>
              </a:buClr>
              <a:buSzPct val="25000"/>
              <a:defRPr/>
            </a:pPr>
            <a:r>
              <a:rPr lang="et-EE" sz="2400" kern="0" dirty="0">
                <a:solidFill>
                  <a:srgbClr val="232323"/>
                </a:solidFill>
                <a:latin typeface="Arial"/>
                <a:cs typeface="Arial"/>
                <a:sym typeface="Arial"/>
              </a:rPr>
              <a:t>2) Läbiv teema „Kodanikualgatus ja ettevõtlikkus“</a:t>
            </a:r>
            <a:endParaRPr lang="en-US" sz="2400" kern="0" dirty="0">
              <a:solidFill>
                <a:srgbClr val="232323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2B5C82-059E-41F3-8206-E9EF8CD91388}"/>
              </a:ext>
            </a:extLst>
          </p:cNvPr>
          <p:cNvSpPr txBox="1"/>
          <p:nvPr/>
        </p:nvSpPr>
        <p:spPr>
          <a:xfrm>
            <a:off x="4582096" y="1628800"/>
            <a:ext cx="457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VÕIMALIKUD LISAVALIKUD</a:t>
            </a:r>
          </a:p>
          <a:p>
            <a:pPr>
              <a:buSzPct val="25000"/>
            </a:pPr>
            <a:endParaRPr lang="et-EE" altLang="et-EE" sz="2400" dirty="0">
              <a:solidFill>
                <a:srgbClr val="232323"/>
              </a:solidFill>
            </a:endParaRP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1) Valikaine “Ettevõtlus- ja karjääriõpetus“ põhikoolile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2) kursus „Ettevõtlusõpetus“ gümnaasiumile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2) JA Eesti programmid kõigile kooliastmetele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3) Ettevõtlik kool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4) Ettevõtlusküla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5) Koostöö ettevõtetega</a:t>
            </a:r>
          </a:p>
          <a:p>
            <a:pPr>
              <a:buSzPct val="25000"/>
            </a:pPr>
            <a:r>
              <a:rPr lang="et-EE" altLang="et-EE" sz="2400" dirty="0">
                <a:solidFill>
                  <a:srgbClr val="232323"/>
                </a:solidFill>
              </a:rPr>
              <a:t>6) Ettevõtlusteater jne</a:t>
            </a:r>
            <a:endParaRPr lang="et-EE" altLang="et-EE" sz="2000" dirty="0">
              <a:solidFill>
                <a:srgbClr val="5223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18E489-7D54-4897-9616-152F84CB54B7}"/>
              </a:ext>
            </a:extLst>
          </p:cNvPr>
          <p:cNvSpPr txBox="1"/>
          <p:nvPr/>
        </p:nvSpPr>
        <p:spPr>
          <a:xfrm>
            <a:off x="1223628" y="5199008"/>
            <a:ext cx="29523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altLang="et-EE" sz="2800" dirty="0">
                <a:solidFill>
                  <a:schemeClr val="tx2"/>
                </a:solidFill>
              </a:rPr>
              <a:t>Ära tegutse </a:t>
            </a:r>
          </a:p>
          <a:p>
            <a:r>
              <a:rPr lang="et-EE" altLang="et-EE" sz="2800" dirty="0">
                <a:solidFill>
                  <a:schemeClr val="tx2"/>
                </a:solidFill>
              </a:rPr>
              <a:t>õpetajana üksi!</a:t>
            </a:r>
            <a:endParaRPr lang="en-GB" altLang="et-EE" sz="2800" dirty="0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7E883B-6B63-448F-8F5E-674FBF6A84DA}"/>
              </a:ext>
            </a:extLst>
          </p:cNvPr>
          <p:cNvSpPr txBox="1"/>
          <p:nvPr/>
        </p:nvSpPr>
        <p:spPr>
          <a:xfrm>
            <a:off x="1361747" y="4509120"/>
            <a:ext cx="21278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altLang="et-EE" sz="3200" dirty="0">
                <a:solidFill>
                  <a:schemeClr val="tx2"/>
                </a:solidFill>
              </a:rPr>
              <a:t>100 tundi!</a:t>
            </a:r>
            <a:endParaRPr lang="en-GB" altLang="et-EE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3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3C6DA3-0FAA-4D60-9A3A-0A7019DFB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20688"/>
            <a:ext cx="5791200" cy="1008112"/>
          </a:xfrm>
        </p:spPr>
        <p:txBody>
          <a:bodyPr/>
          <a:lstStyle/>
          <a:p>
            <a:r>
              <a:rPr lang="et-EE" altLang="et-EE" sz="2800" u="none" dirty="0">
                <a:ea typeface="ＭＳ Ｐゴシック" panose="020B0600070205080204" pitchFamily="34" charset="-128"/>
              </a:rPr>
              <a:t>Ettevõtluspädevuse seoste kirjeldused õppeainetes </a:t>
            </a:r>
            <a:endParaRPr lang="en-GB" sz="28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7BA30B0-CE23-4C87-9E78-96A542A3F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4097499"/>
            <a:ext cx="5791200" cy="524272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>
                <a:hlinkClick r:id="rId2"/>
              </a:rPr>
              <a:t>Tehnoloogiaõpetus II kooliaste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EC21D-3B66-493B-A893-CA8952FCCA60}"/>
              </a:ext>
            </a:extLst>
          </p:cNvPr>
          <p:cNvSpPr txBox="1"/>
          <p:nvPr/>
        </p:nvSpPr>
        <p:spPr>
          <a:xfrm>
            <a:off x="2603958" y="2607294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>
                <a:solidFill>
                  <a:schemeClr val="tx2"/>
                </a:solidFill>
                <a:hlinkClick r:id="rId3"/>
              </a:rPr>
              <a:t>Ettevotlusope.edu.ee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45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ealkiri 1">
            <a:extLst>
              <a:ext uri="{FF2B5EF4-FFF2-40B4-BE49-F238E27FC236}">
                <a16:creationId xmlns:a16="http://schemas.microsoft.com/office/drawing/2014/main" id="{A54B4B52-CBD4-45DF-8704-E2E2A40E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4617"/>
            <a:ext cx="8245305" cy="1326229"/>
          </a:xfrm>
        </p:spPr>
        <p:txBody>
          <a:bodyPr/>
          <a:lstStyle/>
          <a:p>
            <a:r>
              <a:rPr lang="et-EE" altLang="et-EE" sz="2931" dirty="0">
                <a:ea typeface="ＭＳ Ｐゴシック" panose="020B0600070205080204" pitchFamily="34" charset="-128"/>
              </a:rPr>
              <a:t>Kotkapilk </a:t>
            </a:r>
            <a:r>
              <a:rPr lang="et-EE" altLang="et-EE" sz="2931" dirty="0" err="1">
                <a:ea typeface="ＭＳ Ｐゴシック" panose="020B0600070205080204" pitchFamily="34" charset="-128"/>
              </a:rPr>
              <a:t>metatunnetusele</a:t>
            </a:r>
            <a:r>
              <a:rPr lang="et-EE" altLang="et-EE" sz="2931" dirty="0">
                <a:ea typeface="ＭＳ Ｐゴシック" panose="020B0600070205080204" pitchFamily="34" charset="-128"/>
              </a:rPr>
              <a:t> ettevõtluspädevuse mudelis</a:t>
            </a:r>
            <a:endParaRPr lang="en-GB" altLang="et-EE" sz="2931" dirty="0">
              <a:ea typeface="ＭＳ Ｐゴシック" panose="020B0600070205080204" pitchFamily="34" charset="-128"/>
            </a:endParaRPr>
          </a:p>
        </p:txBody>
      </p:sp>
      <p:sp>
        <p:nvSpPr>
          <p:cNvPr id="12292" name="Sisu kohatäide 2">
            <a:extLst>
              <a:ext uri="{FF2B5EF4-FFF2-40B4-BE49-F238E27FC236}">
                <a16:creationId xmlns:a16="http://schemas.microsoft.com/office/drawing/2014/main" id="{0D46E845-245B-42AF-8C6C-C449853F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24744"/>
            <a:ext cx="8568952" cy="4352416"/>
          </a:xfrm>
        </p:spPr>
        <p:txBody>
          <a:bodyPr/>
          <a:lstStyle/>
          <a:p>
            <a:pPr marL="0" indent="0">
              <a:buNone/>
            </a:pPr>
            <a:r>
              <a:rPr lang="et-EE" altLang="et-EE" sz="2565" dirty="0">
                <a:ea typeface="ＭＳ Ｐゴシック" panose="020B0600070205080204" pitchFamily="34" charset="-128"/>
              </a:rPr>
              <a:t>		Näide HITSA materjalist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t-EE" altLang="et-EE" dirty="0">
                <a:ea typeface="ＭＳ Ｐゴシック" panose="020B0600070205080204" pitchFamily="34" charset="-128"/>
              </a:rPr>
              <a:t>Alapädevuse „Metatunnetus“ toetamine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t-EE" altLang="et-EE" dirty="0">
                <a:ea typeface="ＭＳ Ｐゴシック" panose="020B0600070205080204" pitchFamily="34" charset="-128"/>
              </a:rPr>
              <a:t>Ülesanne- paberi voltimine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Murra leht pooleks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Murra veel kord pooleks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Murra veel kord pooleks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Murra veel kord pooleks (võite veel jätkata sama juhisega)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Lõika/rebi ära alumine vasakpoolne nurk.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t-EE" altLang="et-EE" sz="1832" dirty="0">
                <a:ea typeface="ＭＳ Ｐゴシック" panose="020B0600070205080204" pitchFamily="34" charset="-128"/>
              </a:rPr>
              <a:t>Voldi oma leht lahti, vaata ringi, kas kellelgi on sinuga sarnane/erinev tulemus</a:t>
            </a:r>
          </a:p>
          <a:p>
            <a:pPr marL="0" indent="0">
              <a:buNone/>
            </a:pPr>
            <a:r>
              <a:rPr lang="et-EE" altLang="et-EE" dirty="0">
                <a:ea typeface="ＭＳ Ｐゴシック" panose="020B0600070205080204" pitchFamily="34" charset="-128"/>
              </a:rPr>
              <a:t>Arutelu: Miks tulid erinevad tulemused?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t-EE" altLang="et-EE" sz="2198" dirty="0">
                <a:ea typeface="ＭＳ Ｐゴシック" panose="020B0600070205080204" pitchFamily="34" charset="-128"/>
              </a:rPr>
              <a:t>Juhis oli ühesugune, kuidas kaaslane teistmoodi aru sai?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t-EE" altLang="et-EE" sz="2198" dirty="0">
                <a:ea typeface="ＭＳ Ｐゴシック" panose="020B0600070205080204" pitchFamily="34" charset="-128"/>
              </a:rPr>
              <a:t>Miks kõik lahendused on siiski õiged?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t-EE" altLang="et-EE" sz="2198" dirty="0">
                <a:ea typeface="ＭＳ Ｐゴシック" panose="020B0600070205080204" pitchFamily="34" charset="-128"/>
              </a:rPr>
              <a:t>Kuidas valida välja kõige parem lahendus, kõige õigem vastus?</a:t>
            </a:r>
            <a:endParaRPr lang="en-GB" altLang="et-EE" sz="2198" dirty="0">
              <a:ea typeface="ＭＳ Ｐゴシック" panose="020B0600070205080204" pitchFamily="34" charset="-128"/>
            </a:endParaRPr>
          </a:p>
        </p:txBody>
      </p:sp>
      <p:sp>
        <p:nvSpPr>
          <p:cNvPr id="12293" name="Kuupäeva kohatäide 3">
            <a:extLst>
              <a:ext uri="{FF2B5EF4-FFF2-40B4-BE49-F238E27FC236}">
                <a16:creationId xmlns:a16="http://schemas.microsoft.com/office/drawing/2014/main" id="{0BADDCAB-FD65-45C3-BD42-121D0208D60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DC90CBD-B5EE-488F-A144-2EE9E902960A}" type="datetime1">
              <a:rPr lang="et-EE" altLang="et-EE" smtClean="0"/>
              <a:pPr/>
              <a:t>17.08.2020</a:t>
            </a:fld>
            <a:endParaRPr lang="et-EE" altLang="et-EE"/>
          </a:p>
        </p:txBody>
      </p:sp>
      <p:sp>
        <p:nvSpPr>
          <p:cNvPr id="12295" name="Slaidinumbri kohatäide 5">
            <a:extLst>
              <a:ext uri="{FF2B5EF4-FFF2-40B4-BE49-F238E27FC236}">
                <a16:creationId xmlns:a16="http://schemas.microsoft.com/office/drawing/2014/main" id="{429D7FAD-6475-4DC7-94B0-DDD178FE1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A041C25-F79B-4712-9D37-F0A62F2931B2}" type="slidenum">
              <a:rPr lang="et-EE" altLang="et-EE" smtClean="0"/>
              <a:pPr/>
              <a:t>13</a:t>
            </a:fld>
            <a:endParaRPr lang="et-EE" alt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Rühmatöö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52600"/>
            <a:ext cx="7272808" cy="3886200"/>
          </a:xfrm>
        </p:spPr>
        <p:txBody>
          <a:bodyPr/>
          <a:lstStyle/>
          <a:p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Kuidas loovust arendavaid ja disainmõtlemist </a:t>
            </a:r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ergutavaid </a:t>
            </a: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meetodeid oma töös rakendada, koolis lõimida?</a:t>
            </a:r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</a:t>
            </a:r>
          </a:p>
          <a:p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Ettevõtlikkust, ettevõtlusõppe ja tehnoloogiaõpetuse lõimimist toetava metoodilise materjali loomine</a:t>
            </a:r>
            <a:endParaRPr lang="et-EE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78DE0-DEDF-41DB-B1D2-EFD96FDDBB6B}"/>
              </a:ext>
            </a:extLst>
          </p:cNvPr>
          <p:cNvSpPr txBox="1"/>
          <p:nvPr/>
        </p:nvSpPr>
        <p:spPr>
          <a:xfrm>
            <a:off x="2195736" y="4941168"/>
            <a:ext cx="4572000" cy="1274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t-EE" sz="24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Lõpuks on kõik äge. Kui veel ei ole äge, siis ei ole veel lõpp! </a:t>
            </a: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t-EE" sz="1800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Janno Siimar, Velvet</a:t>
            </a:r>
            <a:endParaRPr lang="et-EE" sz="1800" i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5791200" cy="533400"/>
          </a:xfrm>
        </p:spPr>
        <p:txBody>
          <a:bodyPr/>
          <a:lstStyle/>
          <a:p>
            <a:r>
              <a:rPr lang="et-EE" dirty="0"/>
              <a:t>Päevakord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863588" y="1052736"/>
            <a:ext cx="7416824" cy="38862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t-EE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	</a:t>
            </a:r>
            <a:r>
              <a:rPr lang="et-EE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17.august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11.30 suvekooli avamine Haapsalu </a:t>
            </a:r>
            <a:r>
              <a:rPr lang="et-EE" sz="20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Innokas</a:t>
            </a:r>
            <a:endParaRPr lang="et-EE" sz="2000" dirty="0">
              <a:solidFill>
                <a:srgbClr val="00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12.15 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Lõuna Rannarootsi keskuses - </a:t>
            </a:r>
            <a:r>
              <a:rPr lang="et-EE" sz="2000" i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CafeTallinn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t-EE" sz="2000" i="1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Pizza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         	           Grande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13.00-15.00 Loeng „Laste loovus, selle arendamine ja toetamine koolis, loovust toetavad õppemeetodid“, 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Eda Heinla, TLÜ</a:t>
            </a:r>
            <a:endParaRPr lang="et-EE" sz="2000" dirty="0">
              <a:solidFill>
                <a:srgbClr val="00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15.00-15.15 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kohvipaus</a:t>
            </a:r>
            <a:endParaRPr lang="et-EE" sz="2000" dirty="0">
              <a:solidFill>
                <a:srgbClr val="00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15.15-17.00 Tegevused rühmades loovustehnikate 	</a:t>
            </a:r>
            <a:r>
              <a:rPr lang="et-EE" sz="2000" dirty="0">
                <a:solidFill>
                  <a:srgbClr val="000000"/>
                </a:solidFill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rakendamiseks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17.00- 19.00 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majutus Fra Mares, vaba aeg</a:t>
            </a:r>
            <a:endParaRPr lang="et-EE" sz="2000" dirty="0">
              <a:solidFill>
                <a:srgbClr val="00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19.00 </a:t>
            </a:r>
            <a:r>
              <a:rPr lang="et-EE" sz="20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ühine õhtusöök</a:t>
            </a:r>
            <a:r>
              <a:rPr lang="et-EE" sz="2000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 Fra Mare restoranis </a:t>
            </a:r>
            <a:r>
              <a:rPr lang="et-EE" sz="2000" dirty="0" err="1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Bergfeldt</a:t>
            </a:r>
            <a:endParaRPr lang="et-EE" sz="1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692696"/>
            <a:ext cx="5791200" cy="533400"/>
          </a:xfrm>
        </p:spPr>
        <p:txBody>
          <a:bodyPr/>
          <a:lstStyle/>
          <a:p>
            <a:r>
              <a:rPr lang="et-EE" dirty="0"/>
              <a:t>18. august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15988"/>
            <a:ext cx="7992888" cy="4226024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9.00-11.00</a:t>
            </a:r>
            <a:r>
              <a:rPr lang="et-EE" sz="1800" i="1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t-EE" sz="1800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Loeng „</a:t>
            </a: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Disainmõtlemine, loovuse roll innovaatiliste ideede genereerimisel ja leiutamisel, sellest sündivad äriideed“, </a:t>
            </a:r>
            <a:r>
              <a:rPr lang="et-EE" sz="1800" i="1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Esa Matti</a:t>
            </a:r>
            <a:r>
              <a:rPr lang="et-EE" sz="1800" i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t-EE" sz="1800" i="1" dirty="0" err="1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Järvinen</a:t>
            </a:r>
            <a:r>
              <a:rPr lang="et-EE" sz="1800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,</a:t>
            </a: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Soome Helsingi Ülikooli loovusõppejõud, 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11.00-11.15 </a:t>
            </a:r>
            <a:r>
              <a:rPr lang="et-EE" sz="1800" i="1" dirty="0">
                <a:solidFill>
                  <a:srgbClr val="222222"/>
                </a:solidFill>
                <a:effectLst/>
                <a:ea typeface="Arial" panose="020B0604020202020204" pitchFamily="34" charset="0"/>
              </a:rPr>
              <a:t>kohvipaus</a:t>
            </a:r>
            <a:endParaRPr lang="et-EE" sz="1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11.15-13.00 </a:t>
            </a:r>
            <a:r>
              <a:rPr lang="et-EE" sz="1800" dirty="0">
                <a:solidFill>
                  <a:srgbClr val="000000"/>
                </a:solidFill>
                <a:ea typeface="Arial" panose="020B0604020202020204" pitchFamily="34" charset="0"/>
              </a:rPr>
              <a:t>R</a:t>
            </a: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ühmatöö- äriideede genereerimine ja prototüüpide loomine 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13.00 </a:t>
            </a:r>
            <a:r>
              <a:rPr lang="et-EE" sz="1800" i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Lõuna Rannarootsi keskuses kohvikus Tallinn ja </a:t>
            </a:r>
            <a:r>
              <a:rPr lang="et-EE" sz="1800" i="1" dirty="0" err="1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Pizza</a:t>
            </a:r>
            <a:r>
              <a:rPr lang="et-EE" sz="1800" i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t-EE" sz="1800" i="1" dirty="0" err="1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Grande’s</a:t>
            </a: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13.45-14.15 „Ettevõtluspädevuse kujundamine ja lõimimine koolis. Ettevõtluspädevuse mudel“, </a:t>
            </a:r>
            <a:r>
              <a:rPr lang="et-EE" sz="1800" i="1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Elbe Metsatalu,</a:t>
            </a: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EMES, Tallinna 21. kool 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14.15-14.30 kohvipaus</a:t>
            </a:r>
            <a:endParaRPr lang="et-EE" sz="1800" dirty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t-EE" sz="1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14.30-16.00 Disainmõtlemist ergutavad ja loovust arendavad meetodid, ettevõtlusõppe ja tehnoloogiaõpetuse lõimimist toetavad metoodilised materjalid.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92696"/>
            <a:ext cx="6640016" cy="749424"/>
          </a:xfrm>
        </p:spPr>
        <p:txBody>
          <a:bodyPr/>
          <a:lstStyle/>
          <a:p>
            <a:pPr algn="ctr"/>
            <a:r>
              <a:rPr lang="et-EE" sz="2800" i="1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Rühmatöö loovuse rakendamisest</a:t>
            </a:r>
            <a:endParaRPr lang="et-EE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596" y="1628800"/>
            <a:ext cx="7272808" cy="4608512"/>
          </a:xfrm>
        </p:spPr>
        <p:txBody>
          <a:bodyPr/>
          <a:lstStyle/>
          <a:p>
            <a:r>
              <a:rPr lang="et-EE" sz="2800" dirty="0">
                <a:latin typeface="Calibri" panose="020F0502020204030204" pitchFamily="34" charset="0"/>
                <a:ea typeface="Calibri" panose="020F0502020204030204" pitchFamily="34" charset="0"/>
              </a:rPr>
              <a:t>Loovusharjutused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Õpilased pöörduvad ettevõtlus- või tehnoloogiaõpetaja poole murega, et leida toodet või teenust minifirmale või loovtöö teostamiseks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</a:rPr>
              <a:t>Teie olete nüüd </a:t>
            </a: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õpilased ja rühmajuht on õpetaja rollis.</a:t>
            </a:r>
          </a:p>
          <a:p>
            <a:r>
              <a:rPr lang="et-E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Kuidas leida idee toote või teenuse loomiseks, mida saaks teostada ja ka müüa?</a:t>
            </a:r>
          </a:p>
          <a:p>
            <a:pPr marL="0" indent="0">
              <a:buNone/>
            </a:pPr>
            <a:r>
              <a:rPr lang="et-E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Toode või teenus peaks lahendama mingit tarbija probleemi. Valige töölehtedest üks oma probleemi lahendamiseks ja hakake ideed genereerima.</a:t>
            </a:r>
            <a:endParaRPr lang="et-EE" dirty="0">
              <a:solidFill>
                <a:srgbClr val="000000"/>
              </a:solidFill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>
                <a:solidFill>
                  <a:srgbClr val="222222"/>
                </a:solidFill>
                <a:ea typeface="Arial" panose="020B0604020202020204" pitchFamily="34" charset="0"/>
              </a:rPr>
              <a:t>Esa Matti</a:t>
            </a: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  <a:r>
              <a:rPr lang="et-EE" sz="2800" dirty="0" err="1">
                <a:solidFill>
                  <a:srgbClr val="222222"/>
                </a:solidFill>
                <a:ea typeface="Arial" panose="020B0604020202020204" pitchFamily="34" charset="0"/>
              </a:rPr>
              <a:t>Järvinen</a:t>
            </a:r>
            <a:endParaRPr lang="et-EE" sz="2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52600"/>
            <a:ext cx="6872808" cy="3886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Loovuse roll innovaatiliste ideede genereerimisel ja leiutamisel, sellest sündivad äriideed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Lüliti- 6 valdkonda, kus lülitit võiks kasutada? Sireen, propeller, kõlar, tuled, piiride fikseerimine jne</a:t>
            </a:r>
            <a:endParaRPr lang="et-EE" sz="2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Disainmõtlemine</a:t>
            </a:r>
            <a:endParaRPr lang="et-EE" sz="2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865E1AE-9C30-4FE8-9944-EF93E37AAD0F}"/>
              </a:ext>
            </a:extLst>
          </p:cNvPr>
          <p:cNvSpPr txBox="1"/>
          <p:nvPr/>
        </p:nvSpPr>
        <p:spPr>
          <a:xfrm>
            <a:off x="395536" y="2107940"/>
            <a:ext cx="798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err="1">
                <a:solidFill>
                  <a:schemeClr val="tx2"/>
                </a:solidFill>
              </a:rPr>
              <a:t>Esä</a:t>
            </a:r>
            <a:r>
              <a:rPr lang="et-EE" dirty="0">
                <a:solidFill>
                  <a:schemeClr val="tx2"/>
                </a:solidFill>
              </a:rPr>
              <a:t>:</a:t>
            </a:r>
          </a:p>
          <a:p>
            <a:r>
              <a:rPr lang="et-EE" dirty="0">
                <a:solidFill>
                  <a:schemeClr val="tx2"/>
                </a:solidFill>
              </a:rPr>
              <a:t>KUIDAS LEIDA PROBLEEMIDELE UUT VAATENURKA?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371B54F3-43DB-473F-A81B-6A1647F6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Veel disainmõtlemisest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570D4-C3AD-4E72-9B26-F7242E902DFD}"/>
              </a:ext>
            </a:extLst>
          </p:cNvPr>
          <p:cNvSpPr txBox="1"/>
          <p:nvPr/>
        </p:nvSpPr>
        <p:spPr>
          <a:xfrm>
            <a:off x="3275856" y="3429000"/>
            <a:ext cx="276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err="1">
                <a:solidFill>
                  <a:srgbClr val="FF0000"/>
                </a:solidFill>
              </a:rPr>
              <a:t>Topeltteemant</a:t>
            </a:r>
            <a:endParaRPr lang="et-EE" b="1" dirty="0">
              <a:solidFill>
                <a:srgbClr val="FF0000"/>
              </a:solidFill>
            </a:endParaRPr>
          </a:p>
        </p:txBody>
      </p:sp>
      <p:pic>
        <p:nvPicPr>
          <p:cNvPr id="6" name="Pilt 5">
            <a:extLst>
              <a:ext uri="{FF2B5EF4-FFF2-40B4-BE49-F238E27FC236}">
                <a16:creationId xmlns:a16="http://schemas.microsoft.com/office/drawing/2014/main" id="{8D69AB38-CBF6-4CB7-A036-C4BEDD158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50762" y="-1160769"/>
            <a:ext cx="6822462" cy="9144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027764-1998-4B3E-834D-49EE13B70444}"/>
              </a:ext>
            </a:extLst>
          </p:cNvPr>
          <p:cNvSpPr txBox="1"/>
          <p:nvPr/>
        </p:nvSpPr>
        <p:spPr>
          <a:xfrm>
            <a:off x="251520" y="5517232"/>
            <a:ext cx="3695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bg1"/>
                </a:solidFill>
                <a:hlinkClick r:id="rId3"/>
              </a:rPr>
              <a:t>Disainmõtlemise protsess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7C14A6-985A-4DA6-B313-A2B95D2283BA}"/>
              </a:ext>
            </a:extLst>
          </p:cNvPr>
          <p:cNvSpPr txBox="1"/>
          <p:nvPr/>
        </p:nvSpPr>
        <p:spPr>
          <a:xfrm>
            <a:off x="270024" y="4049702"/>
            <a:ext cx="89450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chemeClr val="bg1"/>
                </a:solidFill>
              </a:rPr>
              <a:t>Start-</a:t>
            </a:r>
            <a:r>
              <a:rPr lang="et-EE" dirty="0" err="1">
                <a:solidFill>
                  <a:schemeClr val="bg1"/>
                </a:solidFill>
              </a:rPr>
              <a:t>up</a:t>
            </a:r>
            <a:r>
              <a:rPr lang="et-EE" dirty="0">
                <a:solidFill>
                  <a:schemeClr val="bg1"/>
                </a:solidFill>
              </a:rPr>
              <a:t> ettevõtted:</a:t>
            </a:r>
          </a:p>
          <a:p>
            <a:r>
              <a:rPr lang="et-EE" sz="2000" dirty="0">
                <a:solidFill>
                  <a:schemeClr val="bg1"/>
                </a:solidFill>
              </a:rPr>
              <a:t>Probleemi sõnastamine- lahendus-testimine-prototüüp-katsetamine-tootmine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322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3481E54-371A-4FE1-B5EE-B686B662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0000"/>
                </a:solidFill>
                <a:ea typeface="Arial" panose="020B0604020202020204" pitchFamily="34" charset="0"/>
              </a:rPr>
              <a:t>Rühmatöö jätkub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267263D-1A40-4B52-9E77-C8DD00BE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52600"/>
            <a:ext cx="6728792" cy="3886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Ä</a:t>
            </a:r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riideede täiustamine ja prototüüpide loomine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Toodete või teenuste testimine, hindamine sihtrühmaga.</a:t>
            </a:r>
            <a:endParaRPr lang="et-EE" sz="2800" dirty="0">
              <a:solidFill>
                <a:srgbClr val="000000"/>
              </a:solidFill>
              <a:effectLst/>
              <a:ea typeface="Arial" panose="020B0604020202020204" pitchFamily="34" charset="0"/>
            </a:endParaRPr>
          </a:p>
          <a:p>
            <a:r>
              <a:rPr lang="et-EE" i="1" dirty="0"/>
              <a:t>Valik vahendeid, et valmistada ja katsetada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447681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4873D1B-DD92-4816-A67D-8234221B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rgbClr val="000000"/>
                </a:solidFill>
                <a:ea typeface="Arial" panose="020B0604020202020204" pitchFamily="34" charset="0"/>
              </a:rPr>
              <a:t>Elbe Metsatalu, EMES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409E5E4-F65C-4A7B-84F6-665F2AAC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752600"/>
            <a:ext cx="7416824" cy="3886200"/>
          </a:xfrm>
        </p:spPr>
        <p:txBody>
          <a:bodyPr/>
          <a:lstStyle/>
          <a:p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EMES</a:t>
            </a:r>
          </a:p>
          <a:p>
            <a:r>
              <a:rPr lang="et-EE" sz="2800" dirty="0">
                <a:solidFill>
                  <a:srgbClr val="000000"/>
                </a:solidFill>
                <a:ea typeface="Arial" panose="020B0604020202020204" pitchFamily="34" charset="0"/>
              </a:rPr>
              <a:t>Ettevõtluspädevuse mudel</a:t>
            </a:r>
          </a:p>
          <a:p>
            <a:r>
              <a:rPr lang="et-EE" sz="28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Ettevõtluspädevuse kujundamine ja lõimimine koolis.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031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xn--ettevtluspe-jfbe.ee/wp-content/uploads/2018/11/Ettev%C3%B5tlusp%C3%A4devuse-mudeli-struktuur-joonis.jpg">
            <a:extLst>
              <a:ext uri="{FF2B5EF4-FFF2-40B4-BE49-F238E27FC236}">
                <a16:creationId xmlns:a16="http://schemas.microsoft.com/office/drawing/2014/main" id="{3D80E870-C7CD-4E3A-99D5-7B3A6B7984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-41666"/>
            <a:ext cx="6847919" cy="689966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C7AA443B-1DCB-46AD-879C-00BB1D01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23" y="5777880"/>
            <a:ext cx="3312368" cy="1080120"/>
          </a:xfrm>
        </p:spPr>
        <p:txBody>
          <a:bodyPr wrap="square" anchor="b">
            <a:normAutofit/>
          </a:bodyPr>
          <a:lstStyle/>
          <a:p>
            <a:pPr algn="ctr"/>
            <a:r>
              <a:rPr lang="et-EE" sz="2400" dirty="0">
                <a:hlinkClick r:id="rId3"/>
              </a:rPr>
              <a:t>Ettevõtluspädevuse mudel</a:t>
            </a:r>
            <a:br>
              <a:rPr lang="et-EE" sz="2400" dirty="0"/>
            </a:br>
            <a:endParaRPr lang="en-GB" sz="2400" b="0" dirty="0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57EA6DDC-35BC-4913-9835-CBD1A37795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2419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270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'i kujundus">
  <a:themeElements>
    <a:clrScheme name="Office Theme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74E8D3BEC39D3D46AC451D02438F5D060400CB81DFFA1D586449BCE65B14D355E0F6" ma:contentTypeVersion="54" ma:contentTypeDescription="Create a new document." ma:contentTypeScope="" ma:versionID="ffc533bb0492977505da71299b19ea84">
  <xsd:schema xmlns:xsd="http://www.w3.org/2001/XMLSchema" xmlns:xs="http://www.w3.org/2001/XMLSchema" xmlns:p="http://schemas.microsoft.com/office/2006/metadata/properties" xmlns:ns2="e6915d0e-cf05-431d-933b-d1cc56028ad4" targetNamespace="http://schemas.microsoft.com/office/2006/metadata/properties" ma:root="true" ma:fieldsID="ea1d494a5b8ded1d62aa54fc3d72a8d0" ns2:_="">
    <xsd:import namespace="e6915d0e-cf05-431d-933b-d1cc56028ad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15d0e-cf05-431d-933b-d1cc56028ad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5708ce33-41d8-43f1-befe-0a2cac5d7b20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6E2E1864-3F7C-478B-B7F6-18FEB1234A47}" ma:internalName="CSXSubmissionMarket" ma:readOnly="false" ma:showField="MarketName" ma:web="e6915d0e-cf05-431d-933b-d1cc56028ad4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c5a965e3-1b0e-4e44-84ae-a0ef5f75539d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80E2DE0-8ACB-4404-B690-D2AB4CF5E438}" ma:internalName="InProjectListLookup" ma:readOnly="true" ma:showField="InProjectList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3676eb09-ce71-4569-bc0e-8ff327aded9f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80E2DE0-8ACB-4404-B690-D2AB4CF5E438}" ma:internalName="LastCompleteVersionLookup" ma:readOnly="true" ma:showField="LastCompleteVersion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80E2DE0-8ACB-4404-B690-D2AB4CF5E438}" ma:internalName="LastPreviewErrorLookup" ma:readOnly="true" ma:showField="LastPreviewError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80E2DE0-8ACB-4404-B690-D2AB4CF5E438}" ma:internalName="LastPreviewResultLookup" ma:readOnly="true" ma:showField="LastPreviewResult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80E2DE0-8ACB-4404-B690-D2AB4CF5E438}" ma:internalName="LastPreviewAttemptDateLookup" ma:readOnly="true" ma:showField="LastPreviewAttemptDate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80E2DE0-8ACB-4404-B690-D2AB4CF5E438}" ma:internalName="LastPreviewedByLookup" ma:readOnly="true" ma:showField="LastPreviewedBy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80E2DE0-8ACB-4404-B690-D2AB4CF5E438}" ma:internalName="LastPreviewTimeLookup" ma:readOnly="true" ma:showField="LastPreviewTime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80E2DE0-8ACB-4404-B690-D2AB4CF5E438}" ma:internalName="LastPreviewVersionLookup" ma:readOnly="true" ma:showField="LastPreviewVersion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80E2DE0-8ACB-4404-B690-D2AB4CF5E438}" ma:internalName="LastPublishErrorLookup" ma:readOnly="true" ma:showField="LastPublishError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80E2DE0-8ACB-4404-B690-D2AB4CF5E438}" ma:internalName="LastPublishResultLookup" ma:readOnly="true" ma:showField="LastPublishResult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80E2DE0-8ACB-4404-B690-D2AB4CF5E438}" ma:internalName="LastPublishAttemptDateLookup" ma:readOnly="true" ma:showField="LastPublishAttemptDate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80E2DE0-8ACB-4404-B690-D2AB4CF5E438}" ma:internalName="LastPublishedByLookup" ma:readOnly="true" ma:showField="LastPublishedBy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80E2DE0-8ACB-4404-B690-D2AB4CF5E438}" ma:internalName="LastPublishTimeLookup" ma:readOnly="true" ma:showField="LastPublishTime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80E2DE0-8ACB-4404-B690-D2AB4CF5E438}" ma:internalName="LastPublishVersionLookup" ma:readOnly="true" ma:showField="LastPublishVersion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07007B4E-5EF6-4477-87D6-00EE19F76B1E}" ma:internalName="LocLastLocAttemptVersionLookup" ma:readOnly="false" ma:showField="LastLocAttemptVersion" ma:web="e6915d0e-cf05-431d-933b-d1cc56028ad4">
      <xsd:simpleType>
        <xsd:restriction base="dms:Lookup"/>
      </xsd:simpleType>
    </xsd:element>
    <xsd:element name="LocLastLocAttemptVersionTypeLookup" ma:index="71" nillable="true" ma:displayName="Loc Last Loc Attempt Version Type" ma:default="" ma:list="{07007B4E-5EF6-4477-87D6-00EE19F76B1E}" ma:internalName="LocLastLocAttemptVersionTypeLookup" ma:readOnly="true" ma:showField="LastLocAttemptVersionType" ma:web="e6915d0e-cf05-431d-933b-d1cc56028ad4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07007B4E-5EF6-4477-87D6-00EE19F76B1E}" ma:internalName="LocNewPublishedVersionLookup" ma:readOnly="true" ma:showField="NewPublishedVersion" ma:web="e6915d0e-cf05-431d-933b-d1cc56028ad4">
      <xsd:simpleType>
        <xsd:restriction base="dms:Lookup"/>
      </xsd:simpleType>
    </xsd:element>
    <xsd:element name="LocOverallHandbackStatusLookup" ma:index="75" nillable="true" ma:displayName="Loc Overall Handback Status" ma:default="" ma:list="{07007B4E-5EF6-4477-87D6-00EE19F76B1E}" ma:internalName="LocOverallHandbackStatusLookup" ma:readOnly="true" ma:showField="OverallHandbackStatus" ma:web="e6915d0e-cf05-431d-933b-d1cc56028ad4">
      <xsd:simpleType>
        <xsd:restriction base="dms:Lookup"/>
      </xsd:simpleType>
    </xsd:element>
    <xsd:element name="LocOverallLocStatusLookup" ma:index="76" nillable="true" ma:displayName="Loc Overall Localize Status" ma:default="" ma:list="{07007B4E-5EF6-4477-87D6-00EE19F76B1E}" ma:internalName="LocOverallLocStatusLookup" ma:readOnly="true" ma:showField="OverallLocStatus" ma:web="e6915d0e-cf05-431d-933b-d1cc56028ad4">
      <xsd:simpleType>
        <xsd:restriction base="dms:Lookup"/>
      </xsd:simpleType>
    </xsd:element>
    <xsd:element name="LocOverallPreviewStatusLookup" ma:index="77" nillable="true" ma:displayName="Loc Overall Preview Status" ma:default="" ma:list="{07007B4E-5EF6-4477-87D6-00EE19F76B1E}" ma:internalName="LocOverallPreviewStatusLookup" ma:readOnly="true" ma:showField="OverallPreviewStatus" ma:web="e6915d0e-cf05-431d-933b-d1cc56028ad4">
      <xsd:simpleType>
        <xsd:restriction base="dms:Lookup"/>
      </xsd:simpleType>
    </xsd:element>
    <xsd:element name="LocOverallPublishStatusLookup" ma:index="78" nillable="true" ma:displayName="Loc Overall Publish Status" ma:default="" ma:list="{07007B4E-5EF6-4477-87D6-00EE19F76B1E}" ma:internalName="LocOverallPublishStatusLookup" ma:readOnly="true" ma:showField="OverallPublishStatus" ma:web="e6915d0e-cf05-431d-933b-d1cc56028ad4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07007B4E-5EF6-4477-87D6-00EE19F76B1E}" ma:internalName="LocProcessedForHandoffsLookup" ma:readOnly="true" ma:showField="ProcessedForHandoffs" ma:web="e6915d0e-cf05-431d-933b-d1cc56028ad4">
      <xsd:simpleType>
        <xsd:restriction base="dms:Lookup"/>
      </xsd:simpleType>
    </xsd:element>
    <xsd:element name="LocProcessedForMarketsLookup" ma:index="81" nillable="true" ma:displayName="Loc Processed For Markets" ma:default="" ma:list="{07007B4E-5EF6-4477-87D6-00EE19F76B1E}" ma:internalName="LocProcessedForMarketsLookup" ma:readOnly="true" ma:showField="ProcessedForMarkets" ma:web="e6915d0e-cf05-431d-933b-d1cc56028ad4">
      <xsd:simpleType>
        <xsd:restriction base="dms:Lookup"/>
      </xsd:simpleType>
    </xsd:element>
    <xsd:element name="LocPublishedDependentAssetsLookup" ma:index="82" nillable="true" ma:displayName="Loc Published Dependent Assets" ma:default="" ma:list="{07007B4E-5EF6-4477-87D6-00EE19F76B1E}" ma:internalName="LocPublishedDependentAssetsLookup" ma:readOnly="true" ma:showField="PublishedDependentAssets" ma:web="e6915d0e-cf05-431d-933b-d1cc56028ad4">
      <xsd:simpleType>
        <xsd:restriction base="dms:Lookup"/>
      </xsd:simpleType>
    </xsd:element>
    <xsd:element name="LocPublishedLinkedAssetsLookup" ma:index="83" nillable="true" ma:displayName="Loc Published Linked Assets" ma:default="" ma:list="{07007B4E-5EF6-4477-87D6-00EE19F76B1E}" ma:internalName="LocPublishedLinkedAssetsLookup" ma:readOnly="true" ma:showField="PublishedLinkedAssets" ma:web="e6915d0e-cf05-431d-933b-d1cc56028ad4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2a8ed7b0-b63f-4170-a2b0-8a87f0acfa41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6E2E1864-3F7C-478B-B7F6-18FEB1234A47}" ma:internalName="Markets" ma:readOnly="false" ma:showField="MarketName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80E2DE0-8ACB-4404-B690-D2AB4CF5E438}" ma:internalName="NumOfRatingsLookup" ma:readOnly="true" ma:showField="NumOfRatings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80E2DE0-8ACB-4404-B690-D2AB4CF5E438}" ma:internalName="PublishStatusLookup" ma:readOnly="false" ma:showField="PublishStatus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be29cdc1-88d8-4f6c-8e48-a5ad09308463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4542c419-b7c1-4eb9-9fc0-33b3ddb4410d}" ma:internalName="TaxCatchAll" ma:showField="CatchAllData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4542c419-b7c1-4eb9-9fc0-33b3ddb4410d}" ma:internalName="TaxCatchAllLabel" ma:readOnly="true" ma:showField="CatchAllDataLabel" ma:web="e6915d0e-cf05-431d-933b-d1cc56028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e6915d0e-cf05-431d-933b-d1cc56028ad4">false</MarketSpecific>
    <ApprovalStatus xmlns="e6915d0e-cf05-431d-933b-d1cc56028ad4">InProgress</ApprovalStatus>
    <LocComments xmlns="e6915d0e-cf05-431d-933b-d1cc56028ad4" xsi:nil="true"/>
    <DirectSourceMarket xmlns="e6915d0e-cf05-431d-933b-d1cc56028ad4">english</DirectSourceMarket>
    <ThumbnailAssetId xmlns="e6915d0e-cf05-431d-933b-d1cc56028ad4" xsi:nil="true"/>
    <PrimaryImageGen xmlns="e6915d0e-cf05-431d-933b-d1cc56028ad4">true</PrimaryImageGen>
    <LegacyData xmlns="e6915d0e-cf05-431d-933b-d1cc56028ad4" xsi:nil="true"/>
    <TPFriendlyName xmlns="e6915d0e-cf05-431d-933b-d1cc56028ad4" xsi:nil="true"/>
    <NumericId xmlns="e6915d0e-cf05-431d-933b-d1cc56028ad4" xsi:nil="true"/>
    <LocRecommendedHandoff xmlns="e6915d0e-cf05-431d-933b-d1cc56028ad4" xsi:nil="true"/>
    <BlockPublish xmlns="e6915d0e-cf05-431d-933b-d1cc56028ad4">false</BlockPublish>
    <BusinessGroup xmlns="e6915d0e-cf05-431d-933b-d1cc56028ad4" xsi:nil="true"/>
    <OpenTemplate xmlns="e6915d0e-cf05-431d-933b-d1cc56028ad4">true</OpenTemplate>
    <SourceTitle xmlns="e6915d0e-cf05-431d-933b-d1cc56028ad4">Presentation on brainstorming</SourceTitle>
    <APEditor xmlns="e6915d0e-cf05-431d-933b-d1cc56028ad4">
      <UserInfo>
        <DisplayName/>
        <AccountId xsi:nil="true"/>
        <AccountType/>
      </UserInfo>
    </APEditor>
    <UALocComments xmlns="e6915d0e-cf05-431d-933b-d1cc56028ad4">2007 Template UpLeveling Do Not HandOff</UALocComments>
    <IntlLangReviewDate xmlns="e6915d0e-cf05-431d-933b-d1cc56028ad4" xsi:nil="true"/>
    <PublishStatusLookup xmlns="e6915d0e-cf05-431d-933b-d1cc56028ad4">
      <Value>222296</Value>
      <Value>222300</Value>
    </PublishStatusLookup>
    <ParentAssetId xmlns="e6915d0e-cf05-431d-933b-d1cc56028ad4" xsi:nil="true"/>
    <FeatureTagsTaxHTField0 xmlns="e6915d0e-cf05-431d-933b-d1cc56028ad4">
      <Terms xmlns="http://schemas.microsoft.com/office/infopath/2007/PartnerControls"/>
    </FeatureTagsTaxHTField0>
    <MachineTranslated xmlns="e6915d0e-cf05-431d-933b-d1cc56028ad4">false</MachineTranslated>
    <Providers xmlns="e6915d0e-cf05-431d-933b-d1cc56028ad4" xsi:nil="true"/>
    <OriginalSourceMarket xmlns="e6915d0e-cf05-431d-933b-d1cc56028ad4">english</OriginalSourceMarket>
    <APDescription xmlns="e6915d0e-cf05-431d-933b-d1cc56028ad4" xsi:nil="true"/>
    <ContentItem xmlns="e6915d0e-cf05-431d-933b-d1cc56028ad4" xsi:nil="true"/>
    <ClipArtFilename xmlns="e6915d0e-cf05-431d-933b-d1cc56028ad4" xsi:nil="true"/>
    <TPInstallLocation xmlns="e6915d0e-cf05-431d-933b-d1cc56028ad4" xsi:nil="true"/>
    <TimesCloned xmlns="e6915d0e-cf05-431d-933b-d1cc56028ad4" xsi:nil="true"/>
    <PublishTargets xmlns="e6915d0e-cf05-431d-933b-d1cc56028ad4">OfficeOnline,OfficeOnlineVNext</PublishTargets>
    <AcquiredFrom xmlns="e6915d0e-cf05-431d-933b-d1cc56028ad4">Internal MS</AcquiredFrom>
    <AssetStart xmlns="e6915d0e-cf05-431d-933b-d1cc56028ad4">2012-02-07T20:57:00+00:00</AssetStart>
    <FriendlyTitle xmlns="e6915d0e-cf05-431d-933b-d1cc56028ad4" xsi:nil="true"/>
    <Provider xmlns="e6915d0e-cf05-431d-933b-d1cc56028ad4" xsi:nil="true"/>
    <LastHandOff xmlns="e6915d0e-cf05-431d-933b-d1cc56028ad4" xsi:nil="true"/>
    <Manager xmlns="e6915d0e-cf05-431d-933b-d1cc56028ad4" xsi:nil="true"/>
    <UALocRecommendation xmlns="e6915d0e-cf05-431d-933b-d1cc56028ad4">Localize</UALocRecommendation>
    <ArtSampleDocs xmlns="e6915d0e-cf05-431d-933b-d1cc56028ad4" xsi:nil="true"/>
    <UACurrentWords xmlns="e6915d0e-cf05-431d-933b-d1cc56028ad4" xsi:nil="true"/>
    <TPClientViewer xmlns="e6915d0e-cf05-431d-933b-d1cc56028ad4" xsi:nil="true"/>
    <TemplateStatus xmlns="e6915d0e-cf05-431d-933b-d1cc56028ad4">Complete</TemplateStatus>
    <ShowIn xmlns="e6915d0e-cf05-431d-933b-d1cc56028ad4">Show everywhere</ShowIn>
    <CSXHash xmlns="e6915d0e-cf05-431d-933b-d1cc56028ad4" xsi:nil="true"/>
    <Downloads xmlns="e6915d0e-cf05-431d-933b-d1cc56028ad4">0</Downloads>
    <VoteCount xmlns="e6915d0e-cf05-431d-933b-d1cc56028ad4" xsi:nil="true"/>
    <OOCacheId xmlns="e6915d0e-cf05-431d-933b-d1cc56028ad4" xsi:nil="true"/>
    <IsDeleted xmlns="e6915d0e-cf05-431d-933b-d1cc56028ad4">false</IsDeleted>
    <InternalTagsTaxHTField0 xmlns="e6915d0e-cf05-431d-933b-d1cc56028ad4">
      <Terms xmlns="http://schemas.microsoft.com/office/infopath/2007/PartnerControls"/>
    </InternalTagsTaxHTField0>
    <UANotes xmlns="e6915d0e-cf05-431d-933b-d1cc56028ad4">2003 to 2007 conversion</UANotes>
    <AssetExpire xmlns="e6915d0e-cf05-431d-933b-d1cc56028ad4">2035-01-01T08:00:00+00:00</AssetExpire>
    <CSXSubmissionMarket xmlns="e6915d0e-cf05-431d-933b-d1cc56028ad4" xsi:nil="true"/>
    <DSATActionTaken xmlns="e6915d0e-cf05-431d-933b-d1cc56028ad4" xsi:nil="true"/>
    <SubmitterId xmlns="e6915d0e-cf05-431d-933b-d1cc56028ad4" xsi:nil="true"/>
    <EditorialTags xmlns="e6915d0e-cf05-431d-933b-d1cc56028ad4" xsi:nil="true"/>
    <TPExecutable xmlns="e6915d0e-cf05-431d-933b-d1cc56028ad4" xsi:nil="true"/>
    <CSXSubmissionDate xmlns="e6915d0e-cf05-431d-933b-d1cc56028ad4" xsi:nil="true"/>
    <CSXUpdate xmlns="e6915d0e-cf05-431d-933b-d1cc56028ad4">false</CSXUpdate>
    <AssetType xmlns="e6915d0e-cf05-431d-933b-d1cc56028ad4">TP</AssetType>
    <ApprovalLog xmlns="e6915d0e-cf05-431d-933b-d1cc56028ad4" xsi:nil="true"/>
    <BugNumber xmlns="e6915d0e-cf05-431d-933b-d1cc56028ad4" xsi:nil="true"/>
    <OriginAsset xmlns="e6915d0e-cf05-431d-933b-d1cc56028ad4" xsi:nil="true"/>
    <TPComponent xmlns="e6915d0e-cf05-431d-933b-d1cc56028ad4" xsi:nil="true"/>
    <Milestone xmlns="e6915d0e-cf05-431d-933b-d1cc56028ad4" xsi:nil="true"/>
    <RecommendationsModifier xmlns="e6915d0e-cf05-431d-933b-d1cc56028ad4" xsi:nil="true"/>
    <AssetId xmlns="e6915d0e-cf05-431d-933b-d1cc56028ad4">TP102826209</AssetId>
    <PolicheckWords xmlns="e6915d0e-cf05-431d-933b-d1cc56028ad4" xsi:nil="true"/>
    <TPLaunchHelpLink xmlns="e6915d0e-cf05-431d-933b-d1cc56028ad4" xsi:nil="true"/>
    <IntlLocPriority xmlns="e6915d0e-cf05-431d-933b-d1cc56028ad4" xsi:nil="true"/>
    <TPApplication xmlns="e6915d0e-cf05-431d-933b-d1cc56028ad4" xsi:nil="true"/>
    <IntlLangReviewer xmlns="e6915d0e-cf05-431d-933b-d1cc56028ad4" xsi:nil="true"/>
    <HandoffToMSDN xmlns="e6915d0e-cf05-431d-933b-d1cc56028ad4" xsi:nil="true"/>
    <PlannedPubDate xmlns="e6915d0e-cf05-431d-933b-d1cc56028ad4" xsi:nil="true"/>
    <CrawlForDependencies xmlns="e6915d0e-cf05-431d-933b-d1cc56028ad4">false</CrawlForDependencies>
    <LocLastLocAttemptVersionLookup xmlns="e6915d0e-cf05-431d-933b-d1cc56028ad4">823741</LocLastLocAttemptVersionLookup>
    <TrustLevel xmlns="e6915d0e-cf05-431d-933b-d1cc56028ad4">1 Microsoft Managed Content</TrustLevel>
    <CampaignTagsTaxHTField0 xmlns="e6915d0e-cf05-431d-933b-d1cc56028ad4">
      <Terms xmlns="http://schemas.microsoft.com/office/infopath/2007/PartnerControls"/>
    </CampaignTagsTaxHTField0>
    <TPNamespace xmlns="e6915d0e-cf05-431d-933b-d1cc56028ad4" xsi:nil="true"/>
    <TaxCatchAll xmlns="e6915d0e-cf05-431d-933b-d1cc56028ad4"/>
    <IsSearchable xmlns="e6915d0e-cf05-431d-933b-d1cc56028ad4">true</IsSearchable>
    <TemplateTemplateType xmlns="e6915d0e-cf05-431d-933b-d1cc56028ad4">PowerPoint 12 Default</TemplateTemplateType>
    <Markets xmlns="e6915d0e-cf05-431d-933b-d1cc56028ad4"/>
    <IntlLangReview xmlns="e6915d0e-cf05-431d-933b-d1cc56028ad4">false</IntlLangReview>
    <UAProjectedTotalWords xmlns="e6915d0e-cf05-431d-933b-d1cc56028ad4" xsi:nil="true"/>
    <OutputCachingOn xmlns="e6915d0e-cf05-431d-933b-d1cc56028ad4">false</OutputCachingOn>
    <LocMarketGroupTiers2 xmlns="e6915d0e-cf05-431d-933b-d1cc56028ad4" xsi:nil="true"/>
    <APAuthor xmlns="e6915d0e-cf05-431d-933b-d1cc56028ad4">
      <UserInfo>
        <DisplayName/>
        <AccountId>2721</AccountId>
        <AccountType/>
      </UserInfo>
    </APAuthor>
    <TPCommandLine xmlns="e6915d0e-cf05-431d-933b-d1cc56028ad4" xsi:nil="true"/>
    <LocManualTestRequired xmlns="e6915d0e-cf05-431d-933b-d1cc56028ad4">false</LocManualTestRequired>
    <TPAppVersion xmlns="e6915d0e-cf05-431d-933b-d1cc56028ad4" xsi:nil="true"/>
    <EditorialStatus xmlns="e6915d0e-cf05-431d-933b-d1cc56028ad4" xsi:nil="true"/>
    <LastModifiedDateTime xmlns="e6915d0e-cf05-431d-933b-d1cc56028ad4" xsi:nil="true"/>
    <TPLaunchHelpLinkType xmlns="e6915d0e-cf05-431d-933b-d1cc56028ad4">Template</TPLaunchHelpLinkType>
    <OriginalRelease xmlns="e6915d0e-cf05-431d-933b-d1cc56028ad4">14</OriginalRelease>
    <ScenarioTagsTaxHTField0 xmlns="e6915d0e-cf05-431d-933b-d1cc56028ad4">
      <Terms xmlns="http://schemas.microsoft.com/office/infopath/2007/PartnerControls"/>
    </ScenarioTagsTaxHTField0>
    <LocalizationTagsTaxHTField0 xmlns="e6915d0e-cf05-431d-933b-d1cc56028ad4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82EFA14-3CA9-4182-8040-D4F5917982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915d0e-cf05-431d-933b-d1cc56028a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8EB4C0-D594-42F4-BABE-6CAA47276E8B}">
  <ds:schemaRefs>
    <ds:schemaRef ds:uri="http://schemas.microsoft.com/office/2006/metadata/properties"/>
    <ds:schemaRef ds:uri="http://schemas.microsoft.com/office/infopath/2007/PartnerControls"/>
    <ds:schemaRef ds:uri="e6915d0e-cf05-431d-933b-d1cc56028ad4"/>
  </ds:schemaRefs>
</ds:datastoreItem>
</file>

<file path=customXml/itemProps3.xml><?xml version="1.0" encoding="utf-8"?>
<ds:datastoreItem xmlns:ds="http://schemas.openxmlformats.org/officeDocument/2006/customXml" ds:itemID="{FCCE11EB-C519-49B9-B80C-0F35A1231B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664</Words>
  <Application>Microsoft Office PowerPoint</Application>
  <PresentationFormat>Ekraaniseanss (4:3)</PresentationFormat>
  <Paragraphs>95</Paragraphs>
  <Slides>14</Slides>
  <Notes>1</Notes>
  <HiddenSlides>0</HiddenSlides>
  <MMClips>0</MMClips>
  <ScaleCrop>false</ScaleCrop>
  <HeadingPairs>
    <vt:vector size="8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Office'i kujundus</vt:lpstr>
      <vt:lpstr>MSPhotoEd.3</vt:lpstr>
      <vt:lpstr>Ettevõtlus- ja tehnoloogiaõpetajate suvekool</vt:lpstr>
      <vt:lpstr>Päevakord</vt:lpstr>
      <vt:lpstr>18. august</vt:lpstr>
      <vt:lpstr>Rühmatöö loovuse rakendamisest</vt:lpstr>
      <vt:lpstr>Esa Matti Järvinen</vt:lpstr>
      <vt:lpstr>Veel disainmõtlemisest</vt:lpstr>
      <vt:lpstr>Rühmatöö jätkub</vt:lpstr>
      <vt:lpstr>Elbe Metsatalu, EMES</vt:lpstr>
      <vt:lpstr>Ettevõtluspädevuse mudel </vt:lpstr>
      <vt:lpstr>Ettevõtluspädevuse mudel ja lõimitud õpe</vt:lpstr>
      <vt:lpstr>Ettevõtluspädevuse toetamine üldhariduses</vt:lpstr>
      <vt:lpstr>Ettevõtluspädevuse seoste kirjeldused õppeainetes </vt:lpstr>
      <vt:lpstr>Kotkapilk metatunnetusele ettevõtluspädevuse mudelis</vt:lpstr>
      <vt:lpstr>Rühmatöö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Ettevõtlus- ja tehnoloogiaõpetajate suvekool</dc:title>
  <dc:creator>Elbe Metsatalu</dc:creator>
  <cp:lastModifiedBy>Elbe Metsatalu</cp:lastModifiedBy>
  <cp:revision>22</cp:revision>
  <dcterms:created xsi:type="dcterms:W3CDTF">2020-08-16T18:37:47Z</dcterms:created>
  <dcterms:modified xsi:type="dcterms:W3CDTF">2020-08-18T13:03:05Z</dcterms:modified>
</cp:coreProperties>
</file>