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39" r:id="rId2"/>
  </p:sldMasterIdLst>
  <p:notesMasterIdLst>
    <p:notesMasterId r:id="rId23"/>
  </p:notesMasterIdLst>
  <p:handoutMasterIdLst>
    <p:handoutMasterId r:id="rId24"/>
  </p:handoutMasterIdLst>
  <p:sldIdLst>
    <p:sldId id="257" r:id="rId3"/>
    <p:sldId id="262" r:id="rId4"/>
    <p:sldId id="414" r:id="rId5"/>
    <p:sldId id="412" r:id="rId6"/>
    <p:sldId id="370" r:id="rId7"/>
    <p:sldId id="413" r:id="rId8"/>
    <p:sldId id="417" r:id="rId9"/>
    <p:sldId id="415" r:id="rId10"/>
    <p:sldId id="416" r:id="rId11"/>
    <p:sldId id="424" r:id="rId12"/>
    <p:sldId id="418" r:id="rId13"/>
    <p:sldId id="425" r:id="rId14"/>
    <p:sldId id="419" r:id="rId15"/>
    <p:sldId id="421" r:id="rId16"/>
    <p:sldId id="423" r:id="rId17"/>
    <p:sldId id="422" r:id="rId18"/>
    <p:sldId id="426" r:id="rId19"/>
    <p:sldId id="427" r:id="rId20"/>
    <p:sldId id="420" r:id="rId21"/>
    <p:sldId id="3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81781" autoAdjust="0"/>
  </p:normalViewPr>
  <p:slideViewPr>
    <p:cSldViewPr snapToGrid="0">
      <p:cViewPr varScale="1">
        <p:scale>
          <a:sx n="54" d="100"/>
          <a:sy n="54" d="100"/>
        </p:scale>
        <p:origin x="1260" y="56"/>
      </p:cViewPr>
      <p:guideLst>
        <p:guide orient="horz" pos="2160"/>
        <p:guide pos="3840"/>
      </p:guideLst>
    </p:cSldViewPr>
  </p:slideViewPr>
  <p:notesTextViewPr>
    <p:cViewPr>
      <p:scale>
        <a:sx n="1" d="1"/>
        <a:sy n="1" d="1"/>
      </p:scale>
      <p:origin x="0" y="0"/>
    </p:cViewPr>
  </p:notesTextViewPr>
  <p:sorterViewPr>
    <p:cViewPr>
      <p:scale>
        <a:sx n="100" d="100"/>
        <a:sy n="100" d="100"/>
      </p:scale>
      <p:origin x="0" y="-15256"/>
    </p:cViewPr>
  </p:sorterViewPr>
  <p:notesViewPr>
    <p:cSldViewPr snapToGrid="0" showGuides="1">
      <p:cViewPr varScale="1">
        <p:scale>
          <a:sx n="95" d="100"/>
          <a:sy n="95"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pPr/>
              <a:t>7/27/2021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pPr/>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pPr/>
              <a:t>7/27/2021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pPr/>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14</a:t>
            </a:fld>
            <a:endParaRPr lang="en-US"/>
          </a:p>
        </p:txBody>
      </p:sp>
    </p:spTree>
    <p:extLst>
      <p:ext uri="{BB962C8B-B14F-4D97-AF65-F5344CB8AC3E}">
        <p14:creationId xmlns:p14="http://schemas.microsoft.com/office/powerpoint/2010/main" val="2633815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15</a:t>
            </a:fld>
            <a:endParaRPr lang="en-US"/>
          </a:p>
        </p:txBody>
      </p:sp>
    </p:spTree>
    <p:extLst>
      <p:ext uri="{BB962C8B-B14F-4D97-AF65-F5344CB8AC3E}">
        <p14:creationId xmlns:p14="http://schemas.microsoft.com/office/powerpoint/2010/main" val="35159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16</a:t>
            </a:fld>
            <a:endParaRPr lang="en-US"/>
          </a:p>
        </p:txBody>
      </p:sp>
    </p:spTree>
    <p:extLst>
      <p:ext uri="{BB962C8B-B14F-4D97-AF65-F5344CB8AC3E}">
        <p14:creationId xmlns:p14="http://schemas.microsoft.com/office/powerpoint/2010/main" val="143894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17</a:t>
            </a:fld>
            <a:endParaRPr lang="en-US"/>
          </a:p>
        </p:txBody>
      </p:sp>
    </p:spTree>
    <p:extLst>
      <p:ext uri="{BB962C8B-B14F-4D97-AF65-F5344CB8AC3E}">
        <p14:creationId xmlns:p14="http://schemas.microsoft.com/office/powerpoint/2010/main" val="3864687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18</a:t>
            </a:fld>
            <a:endParaRPr lang="en-US"/>
          </a:p>
        </p:txBody>
      </p:sp>
    </p:spTree>
    <p:extLst>
      <p:ext uri="{BB962C8B-B14F-4D97-AF65-F5344CB8AC3E}">
        <p14:creationId xmlns:p14="http://schemas.microsoft.com/office/powerpoint/2010/main" val="169347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9A179D-2D27-49E2-B022-8EDDA2EFE682}" type="slidenum">
              <a:rPr lang="en-US" smtClean="0"/>
              <a:pPr/>
              <a:t>20</a:t>
            </a:fld>
            <a:endParaRPr lang="en-US"/>
          </a:p>
        </p:txBody>
      </p:sp>
    </p:spTree>
    <p:extLst>
      <p:ext uri="{BB962C8B-B14F-4D97-AF65-F5344CB8AC3E}">
        <p14:creationId xmlns:p14="http://schemas.microsoft.com/office/powerpoint/2010/main" val="46636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1"/>
            <a:ext cx="8001000" cy="2971801"/>
          </a:xfrm>
        </p:spPr>
        <p:txBody>
          <a:bodyPr anchor="b">
            <a:normAutofit/>
          </a:bodyPr>
          <a:lstStyle>
            <a:lvl1pPr algn="l">
              <a:defRPr sz="4800">
                <a:effectLst/>
              </a:defRPr>
            </a:lvl1pPr>
          </a:lstStyle>
          <a:p>
            <a:r>
              <a:rPr lang="et-EE"/>
              <a:t>Muutke pealkirja laadi</a:t>
            </a:r>
            <a:endParaRPr lang="en-US" dirty="0"/>
          </a:p>
        </p:txBody>
      </p:sp>
      <p:sp>
        <p:nvSpPr>
          <p:cNvPr id="3" name="Subtitle 2"/>
          <p:cNvSpPr>
            <a:spLocks noGrp="1"/>
          </p:cNvSpPr>
          <p:nvPr>
            <p:ph type="subTitle" idx="1"/>
          </p:nvPr>
        </p:nvSpPr>
        <p:spPr>
          <a:xfrm>
            <a:off x="684212" y="3843869"/>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1" y="91547"/>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8" y="32280"/>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7" y="609603"/>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373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17" name="Picture Placeholder 2"/>
          <p:cNvSpPr>
            <a:spLocks noGrp="1" noChangeAspect="1"/>
          </p:cNvSpPr>
          <p:nvPr>
            <p:ph type="pic" idx="13"/>
          </p:nvPr>
        </p:nvSpPr>
        <p:spPr>
          <a:xfrm>
            <a:off x="685801"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16" name="Text Placeholder 9"/>
          <p:cNvSpPr>
            <a:spLocks noGrp="1"/>
          </p:cNvSpPr>
          <p:nvPr>
            <p:ph type="body" sz="quarter" idx="14"/>
          </p:nvPr>
        </p:nvSpPr>
        <p:spPr>
          <a:xfrm>
            <a:off x="914401" y="3843867"/>
            <a:ext cx="8304211"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Muutke teksti laade</a:t>
            </a:r>
          </a:p>
        </p:txBody>
      </p:sp>
      <p:sp>
        <p:nvSpPr>
          <p:cNvPr id="3" name="Date Placeholder 2"/>
          <p:cNvSpPr>
            <a:spLocks noGrp="1"/>
          </p:cNvSpPr>
          <p:nvPr>
            <p:ph type="dt" sz="half" idx="10"/>
          </p:nvPr>
        </p:nvSpPr>
        <p:spPr/>
        <p:txBody>
          <a:bodyPr/>
          <a:lstStyle/>
          <a:p>
            <a:fld id="{A79A3335-6331-4872-A8B7-ECD55539F4D0}"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87064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t-EE"/>
              <a:t>Muutke pealkirja laadi</a:t>
            </a:r>
            <a:endParaRPr lang="en-US" dirty="0"/>
          </a:p>
        </p:txBody>
      </p:sp>
      <p:sp>
        <p:nvSpPr>
          <p:cNvPr id="3" name="Text Placeholder 2"/>
          <p:cNvSpPr>
            <a:spLocks noGrp="1"/>
          </p:cNvSpPr>
          <p:nvPr>
            <p:ph type="body" idx="1"/>
          </p:nvPr>
        </p:nvSpPr>
        <p:spPr>
          <a:xfrm>
            <a:off x="684213"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3887053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1" cy="2743200"/>
          </a:xfrm>
        </p:spPr>
        <p:txBody>
          <a:bodyPr anchor="ctr">
            <a:normAutofit/>
          </a:bodyPr>
          <a:lstStyle>
            <a:lvl1pPr algn="l">
              <a:defRPr sz="3200" b="0" cap="all">
                <a:solidFill>
                  <a:schemeClr val="tx1"/>
                </a:solidFill>
              </a:defRPr>
            </a:lvl1pPr>
          </a:lstStyle>
          <a:p>
            <a:r>
              <a:rPr lang="et-EE"/>
              <a:t>Muutke pealkirja laadi</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Muutke teksti laade</a:t>
            </a:r>
          </a:p>
        </p:txBody>
      </p:sp>
      <p:sp>
        <p:nvSpPr>
          <p:cNvPr id="3" name="Text Placeholder 2"/>
          <p:cNvSpPr>
            <a:spLocks noGrp="1"/>
          </p:cNvSpPr>
          <p:nvPr>
            <p:ph type="body" idx="1"/>
          </p:nvPr>
        </p:nvSpPr>
        <p:spPr>
          <a:xfrm>
            <a:off x="684213" y="4301069"/>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46517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t-EE"/>
              <a:t>Muutke pealkirja laadi</a:t>
            </a:r>
            <a:endParaRPr lang="en-US" dirty="0"/>
          </a:p>
        </p:txBody>
      </p:sp>
      <p:sp>
        <p:nvSpPr>
          <p:cNvPr id="3" name="Text Placeholder 2"/>
          <p:cNvSpPr>
            <a:spLocks noGrp="1"/>
          </p:cNvSpPr>
          <p:nvPr>
            <p:ph type="body" idx="1"/>
          </p:nvPr>
        </p:nvSpPr>
        <p:spPr>
          <a:xfrm>
            <a:off x="684211" y="5132981"/>
            <a:ext cx="8535991"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1938466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t-EE"/>
              <a:t>Muutke pealkirja laadi</a:t>
            </a:r>
            <a:endParaRPr lang="en-US" dirty="0"/>
          </a:p>
        </p:txBody>
      </p:sp>
      <p:sp>
        <p:nvSpPr>
          <p:cNvPr id="10" name="Text Placeholder 9"/>
          <p:cNvSpPr>
            <a:spLocks noGrp="1"/>
          </p:cNvSpPr>
          <p:nvPr>
            <p:ph type="body" sz="quarter" idx="13"/>
          </p:nvPr>
        </p:nvSpPr>
        <p:spPr>
          <a:xfrm>
            <a:off x="684213"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t-EE"/>
              <a:t>Muutke teksti laade</a:t>
            </a:r>
          </a:p>
        </p:txBody>
      </p:sp>
      <p:sp>
        <p:nvSpPr>
          <p:cNvPr id="3" name="Text Placeholder 2"/>
          <p:cNvSpPr>
            <a:spLocks noGrp="1"/>
          </p:cNvSpPr>
          <p:nvPr>
            <p:ph type="body" idx="1"/>
          </p:nvPr>
        </p:nvSpPr>
        <p:spPr>
          <a:xfrm>
            <a:off x="684213"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41666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t-EE"/>
              <a:t>Muutke pealkirja laadi</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t-EE"/>
              <a:t>Muutke teksti laade</a:t>
            </a:r>
          </a:p>
        </p:txBody>
      </p:sp>
      <p:sp>
        <p:nvSpPr>
          <p:cNvPr id="3" name="Text Placeholder 2"/>
          <p:cNvSpPr>
            <a:spLocks noGrp="1"/>
          </p:cNvSpPr>
          <p:nvPr>
            <p:ph type="body" idx="1"/>
          </p:nvPr>
        </p:nvSpPr>
        <p:spPr>
          <a:xfrm>
            <a:off x="684213" y="4766734"/>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106524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t-EE"/>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160709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t-EE"/>
              <a:t>Muutke pealkirja laadi</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153245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Pealkiri Slide Pilt">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t-EE"/>
              <a:t>Muutke pealkirja laadi</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endParaRPr lang="en-US"/>
          </a:p>
        </p:txBody>
      </p:sp>
      <p:sp>
        <p:nvSpPr>
          <p:cNvPr id="15" name="Picture Placeholder 14"/>
          <p:cNvSpPr>
            <a:spLocks noGrp="1"/>
          </p:cNvSpPr>
          <p:nvPr>
            <p:ph type="pic" sz="quarter" idx="10"/>
          </p:nvPr>
        </p:nvSpPr>
        <p:spPr>
          <a:xfrm>
            <a:off x="6743704"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t-EE"/>
              <a:t>Pildi lisamiseks klõpsake ikooni</a:t>
            </a:r>
            <a:endParaRPr lang="en-US"/>
          </a:p>
        </p:txBody>
      </p:sp>
    </p:spTree>
    <p:extLst>
      <p:ext uri="{BB962C8B-B14F-4D97-AF65-F5344CB8AC3E}">
        <p14:creationId xmlns:p14="http://schemas.microsoft.com/office/powerpoint/2010/main" val="121145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idx="1"/>
          </p:nvPr>
        </p:nvSpPr>
        <p:spPr/>
        <p:txBody>
          <a:bodyPr anchor="ct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A79A3335-6331-4872-A8B7-ECD55539F4D0}"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263274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84213" y="2006600"/>
            <a:ext cx="8534401" cy="2281600"/>
          </a:xfrm>
        </p:spPr>
        <p:txBody>
          <a:bodyPr anchor="b">
            <a:normAutofit/>
          </a:bodyPr>
          <a:lstStyle>
            <a:lvl1pPr algn="l">
              <a:defRPr sz="3600" b="0" cap="all"/>
            </a:lvl1pPr>
          </a:lstStyle>
          <a:p>
            <a:r>
              <a:rPr lang="et-EE"/>
              <a:t>Muutke pealkirja laadi</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B61BEF0D-F0BB-DE4B-95CE-6DB70DBA9567}"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96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sz="half" idx="1"/>
          </p:nvPr>
        </p:nvSpPr>
        <p:spPr>
          <a:xfrm>
            <a:off x="684213" y="685802"/>
            <a:ext cx="4937655" cy="3615267"/>
          </a:xfrm>
        </p:spPr>
        <p:txBody>
          <a:bodyP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5808134" y="685801"/>
            <a:ext cx="4934479" cy="3615266"/>
          </a:xfrm>
        </p:spPr>
        <p:txBody>
          <a:bodyP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A79A3335-6331-4872-A8B7-ECD55539F4D0}"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262201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Muutke pealkirja laadi</a:t>
            </a:r>
            <a:endParaRPr lang="en-US" dirty="0"/>
          </a:p>
        </p:txBody>
      </p:sp>
      <p:sp>
        <p:nvSpPr>
          <p:cNvPr id="3" name="Text Placeholder 2"/>
          <p:cNvSpPr>
            <a:spLocks noGrp="1"/>
          </p:cNvSpPr>
          <p:nvPr>
            <p:ph type="body" idx="1"/>
          </p:nvPr>
        </p:nvSpPr>
        <p:spPr>
          <a:xfrm>
            <a:off x="972081"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684213" y="1270529"/>
            <a:ext cx="4937655" cy="3030538"/>
          </a:xfrm>
        </p:spPr>
        <p:txBody>
          <a:bodyPr anchor="t">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079066" y="685800"/>
            <a:ext cx="4665135"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5806546" y="1262062"/>
            <a:ext cx="4929188" cy="3030538"/>
          </a:xfrm>
        </p:spPr>
        <p:txBody>
          <a:bodyPr anchor="t">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pPr/>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164728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Date Placeholder 2"/>
          <p:cNvSpPr>
            <a:spLocks noGrp="1"/>
          </p:cNvSpPr>
          <p:nvPr>
            <p:ph type="dt" sz="half" idx="10"/>
          </p:nvPr>
        </p:nvSpPr>
        <p:spPr/>
        <p:txBody>
          <a:bodyPr/>
          <a:lstStyle/>
          <a:p>
            <a:fld id="{A79A3335-6331-4872-A8B7-ECD55539F4D0}"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330895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pPr/>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334618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t-EE"/>
              <a:t>Muutke pealkirja laadi</a:t>
            </a:r>
            <a:endParaRPr lang="en-US" dirty="0"/>
          </a:p>
        </p:txBody>
      </p:sp>
      <p:sp>
        <p:nvSpPr>
          <p:cNvPr id="3" name="Content Placeholder 2"/>
          <p:cNvSpPr>
            <a:spLocks noGrp="1"/>
          </p:cNvSpPr>
          <p:nvPr>
            <p:ph idx="1"/>
          </p:nvPr>
        </p:nvSpPr>
        <p:spPr>
          <a:xfrm>
            <a:off x="684213" y="685800"/>
            <a:ext cx="5943601" cy="5308600"/>
          </a:xfrm>
        </p:spPr>
        <p:txBody>
          <a:bodyPr anchor="ct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7085012" y="2209801"/>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A79A3335-6331-4872-A8B7-ECD55539F4D0}"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9277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t-EE"/>
              <a:t>Muutke pealkirja laadi</a:t>
            </a:r>
            <a:endParaRPr lang="en-US" dirty="0"/>
          </a:p>
        </p:txBody>
      </p:sp>
      <p:sp>
        <p:nvSpPr>
          <p:cNvPr id="14" name="Picture Placeholder 2"/>
          <p:cNvSpPr>
            <a:spLocks noGrp="1" noChangeAspect="1"/>
          </p:cNvSpPr>
          <p:nvPr>
            <p:ph type="pic" idx="1"/>
          </p:nvPr>
        </p:nvSpPr>
        <p:spPr>
          <a:xfrm>
            <a:off x="989013" y="914400"/>
            <a:ext cx="3280975"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4722813" y="2777067"/>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A79A3335-6331-4872-A8B7-ECD55539F4D0}"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349521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5"/>
            <a:ext cx="2981859"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4"/>
            <a:ext cx="8534400" cy="1507067"/>
          </a:xfrm>
          <a:prstGeom prst="rect">
            <a:avLst/>
          </a:prstGeom>
          <a:effectLst/>
        </p:spPr>
        <p:txBody>
          <a:bodyPr vert="horz" lIns="91440" tIns="45720" rIns="91440" bIns="45720" rtlCol="0" anchor="ctr">
            <a:normAutofit/>
          </a:bodyPr>
          <a:lstStyle/>
          <a:p>
            <a:r>
              <a:rPr lang="et-EE"/>
              <a:t>Muutke pealkirja laadi</a:t>
            </a:r>
            <a:endParaRPr lang="en-US" dirty="0"/>
          </a:p>
        </p:txBody>
      </p:sp>
      <p:sp>
        <p:nvSpPr>
          <p:cNvPr id="3" name="Text Placeholder 2"/>
          <p:cNvSpPr>
            <a:spLocks noGrp="1"/>
          </p:cNvSpPr>
          <p:nvPr>
            <p:ph type="body" idx="1"/>
          </p:nvPr>
        </p:nvSpPr>
        <p:spPr>
          <a:xfrm>
            <a:off x="684212" y="685802"/>
            <a:ext cx="8534400" cy="3615267"/>
          </a:xfrm>
          <a:prstGeom prst="rect">
            <a:avLst/>
          </a:prstGeom>
        </p:spPr>
        <p:txBody>
          <a:bodyPr vert="horz" lIns="91440" tIns="45720" rIns="91440" bIns="45720" rtlCol="0" anchor="ct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9904412" y="6172202"/>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9A3335-6331-4872-A8B7-ECD55539F4D0}" type="datetimeFigureOut">
              <a:rPr lang="en-US" smtClean="0"/>
              <a:pPr/>
              <a:t>7/27/2021</a:t>
            </a:fld>
            <a:endParaRPr lang="en-US"/>
          </a:p>
        </p:txBody>
      </p:sp>
      <p:sp>
        <p:nvSpPr>
          <p:cNvPr id="5" name="Footer Placeholder 4"/>
          <p:cNvSpPr>
            <a:spLocks noGrp="1"/>
          </p:cNvSpPr>
          <p:nvPr>
            <p:ph type="ftr" sz="quarter" idx="3"/>
          </p:nvPr>
        </p:nvSpPr>
        <p:spPr>
          <a:xfrm>
            <a:off x="684212" y="6172202"/>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7"/>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7F8E3F6-DE14-48B2-B2BC-6FABA9630FB8}" type="slidenum">
              <a:rPr lang="en-US" smtClean="0"/>
              <a:pPr/>
              <a:t>‹#›</a:t>
            </a:fld>
            <a:endParaRPr lang="en-US"/>
          </a:p>
        </p:txBody>
      </p:sp>
      <p:sp>
        <p:nvSpPr>
          <p:cNvPr id="13"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7"/>
          <p:cNvSpPr/>
          <p:nvPr/>
        </p:nvSpPr>
        <p:spPr>
          <a:xfrm>
            <a:off x="0" y="1371602"/>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8"/>
          <p:cNvSpPr/>
          <p:nvPr/>
        </p:nvSpPr>
        <p:spPr>
          <a:xfrm>
            <a:off x="0" y="1443008"/>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9847134"/>
      </p:ext>
    </p:extLst>
  </p:cSld>
  <p:clrMap bg1="dk1" tx1="lt1" bg2="dk2" tx2="lt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 id="2147484052" r:id="rId13"/>
    <p:sldLayoutId id="2147484053" r:id="rId14"/>
    <p:sldLayoutId id="2147484054" r:id="rId15"/>
    <p:sldLayoutId id="2147484055" r:id="rId16"/>
    <p:sldLayoutId id="2147484056" r:id="rId17"/>
    <p:sldLayoutId id="2147484057"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hyperlink" Target="https://journals.oslomet.no/index.php/techneA/article/view/4327" TargetMode="External"/><Relationship Id="rId2" Type="http://schemas.openxmlformats.org/officeDocument/2006/relationships/hyperlink" Target="https://journals.oslomet.no/index.php/techneA/issue/view/435"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ur-lex.europa.eu/legal-content/EN/ALL/?uri=celex%3A52009XG0528%2801%29"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ldi kohatäide 5"/>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1924" r="11924"/>
          <a:stretch>
            <a:fillRect/>
          </a:stretch>
        </p:blipFill>
        <p:spPr/>
      </p:pic>
      <p:pic>
        <p:nvPicPr>
          <p:cNvPr id="14" name="Pilt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736" y="2395872"/>
            <a:ext cx="6297105" cy="2278439"/>
          </a:xfrm>
          <a:prstGeom prst="rect">
            <a:avLst/>
          </a:prstGeom>
        </p:spPr>
      </p:pic>
      <p:pic>
        <p:nvPicPr>
          <p:cNvPr id="4" name="Pilt 3"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32055" y="5513371"/>
            <a:ext cx="2029143" cy="1083474"/>
          </a:xfrm>
          <a:prstGeom prst="rect">
            <a:avLst/>
          </a:prstGeom>
          <a:noFill/>
          <a:ln>
            <a:noFill/>
          </a:ln>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a:t>
            </a:r>
          </a:p>
        </p:txBody>
      </p:sp>
      <p:sp>
        <p:nvSpPr>
          <p:cNvPr id="3" name="Sisukohatäide 2"/>
          <p:cNvSpPr>
            <a:spLocks noGrp="1"/>
          </p:cNvSpPr>
          <p:nvPr>
            <p:ph idx="4294967295"/>
          </p:nvPr>
        </p:nvSpPr>
        <p:spPr>
          <a:xfrm>
            <a:off x="228600" y="1453909"/>
            <a:ext cx="11723914" cy="5404091"/>
          </a:xfrm>
        </p:spPr>
        <p:txBody>
          <a:bodyPr>
            <a:noAutofit/>
          </a:bodyPr>
          <a:lstStyle/>
          <a:p>
            <a:pPr marL="0" indent="0">
              <a:buNone/>
            </a:pPr>
            <a:endPar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Tulemustes</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olid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kõige</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suuremad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keskväärtused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(Mean)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järgnevatel</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väidetel</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15,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Vaba</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ja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avatud</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õhkkond</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aitab</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loovusel</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avalduda</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4.76)</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t-EE" sz="3000" dirty="0">
                <a:solidFill>
                  <a:schemeClr val="tx1"/>
                </a:solidFill>
                <a:latin typeface="Arial" panose="020B0604020202020204" pitchFamily="34" charset="0"/>
                <a:ea typeface="Calibri" panose="020F0502020204030204" pitchFamily="34" charset="0"/>
                <a:cs typeface="Arial" panose="020B0604020202020204" pitchFamily="34" charset="0"/>
              </a:rPr>
              <a:t>Küsimus nr</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44,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Loovust</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võib</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õpetada</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mistahes</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õppeaines</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4.59);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1,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Loovust</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leidub</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kõikjal</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aga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osa</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inimesi</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lihtsalt</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ei</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märka</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seda</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4.57)</a:t>
            </a:r>
            <a:endPar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Seevastu</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väiksemad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keskväärtused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olid</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järgnevates</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väidetes</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36, </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Lapsed on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loovamad</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kui</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nad</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veedavad</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rohkem</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aega</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sotsiaalmeedias</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1.73);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7,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Mõistet</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kasutab</a:t>
            </a:r>
            <a:r>
              <a:rPr lang="en-GB" sz="3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eliit</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1.93); </a:t>
            </a:r>
            <a:r>
              <a:rPr lang="et-EE" sz="3000" dirty="0">
                <a:solidFill>
                  <a:schemeClr val="tx1"/>
                </a:solidFill>
                <a:latin typeface="Arial" panose="020B0604020202020204" pitchFamily="34" charset="0"/>
                <a:ea typeface="Calibri" panose="020F0502020204030204" pitchFamily="34" charset="0"/>
                <a:cs typeface="Arial" panose="020B0604020202020204" pitchFamily="34" charset="0"/>
              </a:rPr>
              <a:t>Küsimus n</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r 11,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Kiirus</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ja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tähtajad</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arendavad</a:t>
            </a:r>
            <a:r>
              <a:rPr lang="en-GB"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b="1"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n-GB"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1.73)</a:t>
            </a:r>
            <a:endPar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t-EE" sz="2400"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172658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I</a:t>
            </a:r>
          </a:p>
        </p:txBody>
      </p:sp>
      <p:sp>
        <p:nvSpPr>
          <p:cNvPr id="3" name="Sisukohatäide 2"/>
          <p:cNvSpPr>
            <a:spLocks noGrp="1"/>
          </p:cNvSpPr>
          <p:nvPr>
            <p:ph idx="4294967295"/>
          </p:nvPr>
        </p:nvSpPr>
        <p:spPr>
          <a:xfrm>
            <a:off x="228600" y="1453909"/>
            <a:ext cx="11723914" cy="5404091"/>
          </a:xfrm>
        </p:spPr>
        <p:txBody>
          <a:bodyPr>
            <a:noAutofit/>
          </a:bodyPr>
          <a:lstStyle/>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r 8, </a:t>
            </a:r>
            <a:r>
              <a:rPr lang="et-EE"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Kui me räägime loovusest, siis seostub liiga palju majanduse kasvuga</a:t>
            </a:r>
            <a:r>
              <a:rPr lang="en-US"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sai kõrgema hinnangu õpetajatelt, kelle koolikogemus oli suurem kui 20. aastat </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(M = 2.36)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võrreldes õpetajatega, kelle koolikogemus oli alla 10. aasta</a:t>
            </a: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(M = 1.69), p = 0.025</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t-EE" sz="3200"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166900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II</a:t>
            </a:r>
          </a:p>
        </p:txBody>
      </p:sp>
      <p:sp>
        <p:nvSpPr>
          <p:cNvPr id="3" name="Sisukohatäide 2"/>
          <p:cNvSpPr>
            <a:spLocks noGrp="1"/>
          </p:cNvSpPr>
          <p:nvPr>
            <p:ph idx="4294967295"/>
          </p:nvPr>
        </p:nvSpPr>
        <p:spPr>
          <a:xfrm>
            <a:off x="228600" y="1453909"/>
            <a:ext cx="11723914" cy="5404091"/>
          </a:xfrm>
        </p:spPr>
        <p:txBody>
          <a:bodyPr>
            <a:noAutofit/>
          </a:bodyPr>
          <a:lstStyle/>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 19, </a:t>
            </a:r>
            <a:r>
              <a:rPr lang="et-EE"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Loovus eeldab ebamugavustasandil tegutsemist</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sellele küsimusele andsid</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õpetajad, kellede töökogemus oli 11-20 aastat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3.33) andsid kõrgema tulemuse võrreldes õpetajatega, kelle töökogemus oli kuni 10 aastat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2.46),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0.026. Nooremad õpetajad aktiivselt tegelevad mitmete ülesannetega ja arvatavasti pole neil suurt vahet, kas ülesanne on neile mugav teostamiseks või mitte. Seevastu vanematel õpetajatel on juba välja kujunenud oma kindlad ülesanded, millega nad on harjunud tegelema ja ebamugavaid ülesandeid and eriti juurde ei taha võtta </a:t>
            </a:r>
            <a:endParaRPr lang="et-EE" sz="3200"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313784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III</a:t>
            </a:r>
          </a:p>
        </p:txBody>
      </p:sp>
      <p:sp>
        <p:nvSpPr>
          <p:cNvPr id="3" name="Sisukohatäide 2"/>
          <p:cNvSpPr>
            <a:spLocks noGrp="1"/>
          </p:cNvSpPr>
          <p:nvPr>
            <p:ph idx="4294967295"/>
          </p:nvPr>
        </p:nvSpPr>
        <p:spPr>
          <a:xfrm>
            <a:off x="228600" y="1453909"/>
            <a:ext cx="11723914" cy="5404091"/>
          </a:xfrm>
        </p:spPr>
        <p:txBody>
          <a:bodyPr>
            <a:noAutofit/>
          </a:bodyPr>
          <a:lstStyle/>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 21, </a:t>
            </a:r>
            <a:r>
              <a:rPr lang="et-EE"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Inimese elukogemused võivad tema loovust pärssida</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sellele küsimusele andsid</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õpetajad, kellede töökogemus oli 11-20 aastat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3.71) andsid kõrgema tulemuse kui õpetajad, kelle töökogemus oli üle 20. aasta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2.93),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0.003. Vanema generatsiooni õpetajad toetudes oma elukogemustele tihtilugu tegutsevad ka harjunud mallide järgi, noorematel õpetajatel pole veel piisavalt elukogemusi ja seetõttu elukogemused ei pärsi nende loovust</a:t>
            </a:r>
          </a:p>
          <a:p>
            <a:pPr marL="0" indent="0">
              <a:buNone/>
            </a:pPr>
            <a:endParaRPr lang="et-EE" sz="32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13939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24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IV</a:t>
            </a:r>
          </a:p>
        </p:txBody>
      </p:sp>
      <p:sp>
        <p:nvSpPr>
          <p:cNvPr id="3" name="Sisukohatäide 2"/>
          <p:cNvSpPr>
            <a:spLocks noGrp="1"/>
          </p:cNvSpPr>
          <p:nvPr>
            <p:ph idx="4294967295"/>
          </p:nvPr>
        </p:nvSpPr>
        <p:spPr>
          <a:xfrm>
            <a:off x="228600" y="2122880"/>
            <a:ext cx="11723914" cy="4735120"/>
          </a:xfrm>
        </p:spPr>
        <p:txBody>
          <a:bodyPr>
            <a:noAutofit/>
          </a:bodyPr>
          <a:lstStyle/>
          <a:p>
            <a:pPr marL="0" indent="0">
              <a:buNone/>
            </a:pP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 26, </a:t>
            </a:r>
            <a:r>
              <a:rPr lang="et-EE" sz="3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Põhikoolis pööratakse loovusele liigagi palju tähelepanu</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sellele küsimusele andsid</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õpetajad, kellede töökogemus oli üle 20 aasta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2.30) kõrgema tulemuse võrreldes õpetajatega, kelle töökogemus oli 11-20 aastat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1.76),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0.004. Samuti ilmnes selle küsimuse juures teine statistiliselt oluline erinevus õpetajate vahel, nimelt andsid</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õpetajad, kellede töökogemus oli üle 20 aasta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2.30) kõrgema tulemuse võrreldes õpetajatega, kelle töökogemus oli kuni 10 aastat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1.85), </a:t>
            </a:r>
            <a:r>
              <a:rPr lang="et-EE" sz="3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t-EE" sz="3000" dirty="0">
                <a:solidFill>
                  <a:schemeClr val="tx1"/>
                </a:solidFill>
                <a:effectLst/>
                <a:latin typeface="Arial" panose="020B0604020202020204" pitchFamily="34" charset="0"/>
                <a:ea typeface="Calibri" panose="020F0502020204030204" pitchFamily="34" charset="0"/>
                <a:cs typeface="Arial" panose="020B0604020202020204" pitchFamily="34" charset="0"/>
              </a:rPr>
              <a:t> = 0.043. Põhjus võib peituda selles, et loovusest on koolides palju räägitud ja võibolla on see vanemate õpetajate jaoks kujunenud teatud määral see loosungiks  </a:t>
            </a:r>
          </a:p>
          <a:p>
            <a:pPr marL="0" indent="0">
              <a:buNone/>
            </a:pPr>
            <a:endParaRPr lang="et-EE" sz="30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46792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24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tulemused V</a:t>
            </a:r>
          </a:p>
        </p:txBody>
      </p:sp>
      <p:sp>
        <p:nvSpPr>
          <p:cNvPr id="3" name="Sisukohatäide 2"/>
          <p:cNvSpPr>
            <a:spLocks noGrp="1"/>
          </p:cNvSpPr>
          <p:nvPr>
            <p:ph idx="4294967295"/>
          </p:nvPr>
        </p:nvSpPr>
        <p:spPr>
          <a:xfrm>
            <a:off x="228600" y="2122880"/>
            <a:ext cx="11723914" cy="4735120"/>
          </a:xfrm>
        </p:spPr>
        <p:txBody>
          <a:bodyPr>
            <a:noAutofit/>
          </a:bodyPr>
          <a:lstStyle/>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Küsimus nr 40, </a:t>
            </a:r>
            <a:r>
              <a:rPr lang="et-EE" sz="3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Soovin õpetada oma õpilastele loovust, kuid mul pole sellealaseid teadmisi ja oskusi</a:t>
            </a:r>
            <a:r>
              <a:rPr lang="et-EE"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tuli ilmsiks, et vähese töökogemusega õpetajad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3.38) nõustusid selle väitega oluliselt rohkem, kui suurema töökogemusega õpetajad (töökogemus üle 20 aasta) (</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2.77),</a:t>
            </a:r>
            <a:r>
              <a:rPr lang="et-EE" sz="32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p</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0.045. Vastusetest ilmneb, et noorematel õpetajatel vanuses kuni 10 aastat, võrreldes õpetajatega, kelle staaž on üle 20 aasta, puuduvad teatud teadmised ja oskused loovuse õpetamiseks koolitundides</a:t>
            </a:r>
          </a:p>
          <a:p>
            <a:pPr marL="0" indent="0">
              <a:buNone/>
            </a:pPr>
            <a:endParaRPr lang="et-EE" sz="30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94636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2400" dirty="0">
                <a:solidFill>
                  <a:schemeClr val="bg2"/>
                </a:solidFill>
                <a:latin typeface="Arial" panose="020B0604020202020204" pitchFamily="34" charset="0"/>
                <a:cs typeface="Arial" panose="020B0604020202020204" pitchFamily="34" charset="0"/>
              </a:rPr>
              <a:t>       </a:t>
            </a:r>
            <a:r>
              <a:rPr lang="et-EE" sz="3600" spc="10" dirty="0">
                <a:solidFill>
                  <a:schemeClr val="bg2"/>
                </a:solidFill>
                <a:effectLst/>
                <a:latin typeface="Arial" panose="020B0604020202020204" pitchFamily="34" charset="0"/>
                <a:ea typeface="Calibri" panose="020F0502020204030204" pitchFamily="34" charset="0"/>
                <a:cs typeface="Arial" panose="020B0604020202020204" pitchFamily="34" charset="0"/>
              </a:rPr>
              <a:t>Avatud küsimuse nr 53</a:t>
            </a:r>
            <a:endParaRPr lang="et-EE" sz="36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353559" y="1785257"/>
            <a:ext cx="11723914" cy="5251680"/>
          </a:xfrm>
        </p:spPr>
        <p:txBody>
          <a:bodyPr>
            <a:noAutofit/>
          </a:bodyPr>
          <a:lstStyle/>
          <a:p>
            <a:pPr algn="just">
              <a:lnSpc>
                <a:spcPct val="107000"/>
              </a:lnSpc>
              <a:spcAft>
                <a:spcPts val="800"/>
              </a:spcAft>
            </a:pPr>
            <a:endParaRPr lang="et-EE" sz="2800" i="1"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t-EE" sz="28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Palun meenutage, millised õppeülesanded/tegurid mõjutasid Teie loovuse arendamist koolis?</a:t>
            </a:r>
            <a:endParaRPr lang="et-EE"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t-EE" sz="28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Õppeainetest toodi välja kunst, tööõpetus, käsitöö, kirjandus, muusika, joonestamine. Tollane elukeskkond, vaesus sünnitas loovust, kui vahendeid oli vähe. Õpetajapoolne julgustamine ja positiivne tagasiside ja tunnustus. Mitmed koostöövormid, rühmatöö, projektitöö, ürituste organiseerimine, arutelud, kooliväline tegevus. Vastutuse andmine noortele ja kartus ebaõnnestuda. Samas toodi ka negatiivse külje poolt välja, et piiritletud tunnijaotus koolis pärsib loovuse arendamist ja hindamine ning hinnangud ning ka õpetaja.</a:t>
            </a:r>
            <a:endParaRPr lang="et-EE"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t-EE" sz="30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30159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2400" dirty="0">
                <a:solidFill>
                  <a:schemeClr val="bg2"/>
                </a:solidFill>
                <a:latin typeface="Arial" panose="020B0604020202020204" pitchFamily="34" charset="0"/>
                <a:cs typeface="Arial" panose="020B0604020202020204" pitchFamily="34" charset="0"/>
              </a:rPr>
              <a:t>       </a:t>
            </a:r>
            <a:r>
              <a:rPr lang="et-EE" sz="3600" spc="10" dirty="0">
                <a:solidFill>
                  <a:schemeClr val="bg2"/>
                </a:solidFill>
                <a:effectLst/>
                <a:latin typeface="Arial" panose="020B0604020202020204" pitchFamily="34" charset="0"/>
                <a:ea typeface="Calibri" panose="020F0502020204030204" pitchFamily="34" charset="0"/>
                <a:cs typeface="Arial" panose="020B0604020202020204" pitchFamily="34" charset="0"/>
              </a:rPr>
              <a:t>Avatud küsimuse nr 54</a:t>
            </a:r>
            <a:endParaRPr lang="et-EE" sz="36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353559" y="1360714"/>
            <a:ext cx="11723914" cy="6357257"/>
          </a:xfrm>
        </p:spPr>
        <p:txBody>
          <a:bodyPr>
            <a:noAutofit/>
          </a:bodyPr>
          <a:lstStyle/>
          <a:p>
            <a:pPr marL="0" indent="0" algn="just">
              <a:spcAft>
                <a:spcPts val="800"/>
              </a:spcAft>
              <a:buNone/>
            </a:pPr>
            <a:endParaRPr lang="et-EE" sz="1600" i="1" spc="1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800"/>
              </a:spcAft>
              <a:buNone/>
            </a:pPr>
            <a:endParaRPr lang="et-EE" sz="1600" i="1" spc="1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gn="just">
              <a:spcAft>
                <a:spcPts val="800"/>
              </a:spcAft>
              <a:buNone/>
            </a:pPr>
            <a:endParaRPr lang="et-EE" sz="1600" i="1" spc="1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800"/>
              </a:spcAft>
              <a:buNone/>
            </a:pPr>
            <a:r>
              <a:rPr lang="et-EE" sz="22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Mis on Teie arvates oluline loovuse õpetamisel põhikoolis? </a:t>
            </a:r>
            <a:endParaRPr lang="et-EE"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800"/>
              </a:spcAft>
              <a:buNone/>
            </a:pP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Eesmärgi- ja probleemipüsitus, ülesande püstitus, katsetamine. Õpilased peaksid saama võimaluse rohkem arutada, uurida, analüüsida ja põhjendada, olla leiutajad.</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Raamidest välja, anda õpilastele valikuvõimalusi, julgus eksida.</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Kooli üldine keskkond, avatud ja sõbralik ning stressivaba ja loovust soodustav õhkkond, usaldus kolleegide ja õpetajate ja õpilaste vahel.</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Aeg ja vabadus, vahendid, tugimaterjal tüüpolukordades toimetulekuks.</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Omandada põhitõed ja eelteadmised loovuse õpetamine peab olema ehtne, mitte kuntslik.</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Oskuslikult teemat valdavad õpetajad, hea juhendamisvõimega, loovad õpetajad.</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Ei ole õelat kriitikat ja hindamist, noori julgustakse, tunnustatakse, antakse edasiviivat tagasisidet ja õpilaste eneseanalüüs, suunata õpilasi oskuslikult kui paindlikult.</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Eneseväljendusvõimalused (loomingukohvikud, näitused, vabalava jne) ja praktilise tegevused, individuaalne lähenemine.</a:t>
            </a:r>
            <a:r>
              <a:rPr lang="et-EE" sz="2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200"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Negatiivsena toodi välja õpilaste laiskust ja huvi puudust, nende maailm on oma peopesas aga silmaring on kitsas. Vaja on ainekava sisu muuta.</a:t>
            </a:r>
            <a:endParaRPr lang="et-EE"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t-EE" sz="2200" i="1"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t-EE" sz="30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287332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2400" dirty="0">
                <a:solidFill>
                  <a:schemeClr val="bg2"/>
                </a:solidFill>
                <a:latin typeface="Arial" panose="020B0604020202020204" pitchFamily="34" charset="0"/>
                <a:cs typeface="Arial" panose="020B0604020202020204" pitchFamily="34" charset="0"/>
              </a:rPr>
              <a:t>       </a:t>
            </a:r>
            <a:r>
              <a:rPr lang="et-EE" sz="3600" spc="10" dirty="0">
                <a:solidFill>
                  <a:schemeClr val="bg2"/>
                </a:solidFill>
                <a:effectLst/>
                <a:latin typeface="Arial" panose="020B0604020202020204" pitchFamily="34" charset="0"/>
                <a:ea typeface="Calibri" panose="020F0502020204030204" pitchFamily="34" charset="0"/>
                <a:cs typeface="Arial" panose="020B0604020202020204" pitchFamily="34" charset="0"/>
              </a:rPr>
              <a:t>Avatud küsimuse nr 55</a:t>
            </a:r>
            <a:endParaRPr lang="et-EE" sz="36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353559" y="-2155370"/>
            <a:ext cx="11723914" cy="11952514"/>
          </a:xfrm>
        </p:spPr>
        <p:txBody>
          <a:bodyPr>
            <a:noAutofit/>
          </a:bodyPr>
          <a:lstStyle/>
          <a:p>
            <a:pPr marL="0" indent="0" algn="just">
              <a:lnSpc>
                <a:spcPct val="107000"/>
              </a:lnSpc>
              <a:spcAft>
                <a:spcPts val="800"/>
              </a:spcAft>
              <a:buNone/>
            </a:pPr>
            <a:endParaRPr lang="et-EE" sz="26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t-EE" sz="2600" b="1" i="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Kuidas mõjutab võime olla loov Teie igapäevatööd?</a:t>
            </a:r>
            <a:r>
              <a:rPr lang="et-EE" sz="2600" b="1" spc="1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t-EE" sz="2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t-EE" sz="26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Kõigi õpetajate vastused sisaldasid erineval kujul mitmesugust positiivset infot olla loov igapäevatöös Aitab probleeme vaadelda ja lahendada erinevatest aspektidest, võimaldab tööd tunnis mitmekesistada, kasutada esemeid ja materjale neile mitteomastes situatsioonides ja väljundites.</a:t>
            </a:r>
            <a:r>
              <a:rPr lang="et-EE" sz="2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6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Naudin, et saan ise olla loov ja julgustan õpilasi, kuid samas tekitab see palju probleeme kolleegidaga, sest tahetakse olla kinni väga kindlates vanades raamides.</a:t>
            </a:r>
            <a:r>
              <a:rPr lang="et-EE" sz="2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600" spc="15" dirty="0">
                <a:solidFill>
                  <a:schemeClr val="tx1"/>
                </a:solidFill>
                <a:effectLst/>
                <a:latin typeface="Arial" panose="020B0604020202020204" pitchFamily="34" charset="0"/>
                <a:ea typeface="Calibri" panose="020F0502020204030204" pitchFamily="34" charset="0"/>
                <a:cs typeface="Arial" panose="020B0604020202020204" pitchFamily="34" charset="0"/>
              </a:rPr>
              <a:t>Positiivselt. Klassiõpetajana saan oma igapäevase töö tegemisel olla piisavalt loov ja loominguline, ning võimaldada seda ka lastele. Loov mõtlemine on aidanud välja erinevatest SOS olukordadest ning toonud rõõmu nii minu, kui ka õpilaste päevadesse.</a:t>
            </a:r>
            <a:r>
              <a:rPr lang="et-EE" sz="26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t-EE" sz="26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169060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sz="3600" dirty="0">
                <a:solidFill>
                  <a:schemeClr val="bg2"/>
                </a:solidFill>
                <a:latin typeface="Arial" panose="020B0604020202020204" pitchFamily="34" charset="0"/>
                <a:cs typeface="Arial" panose="020B0604020202020204" pitchFamily="34" charset="0"/>
              </a:rPr>
              <a:t>                  Kokkuvõte</a:t>
            </a:r>
          </a:p>
        </p:txBody>
      </p:sp>
      <p:sp>
        <p:nvSpPr>
          <p:cNvPr id="3" name="Sisukohatäide 2"/>
          <p:cNvSpPr>
            <a:spLocks noGrp="1"/>
          </p:cNvSpPr>
          <p:nvPr>
            <p:ph idx="4294967295"/>
          </p:nvPr>
        </p:nvSpPr>
        <p:spPr>
          <a:xfrm>
            <a:off x="228600" y="1453909"/>
            <a:ext cx="11723914" cy="6655948"/>
          </a:xfrm>
        </p:spPr>
        <p:txBody>
          <a:bodyPr>
            <a:noAutofit/>
          </a:bodyPr>
          <a:lstStyle/>
          <a:p>
            <a:pPr marL="0" indent="0">
              <a:buNone/>
            </a:pP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t-EE" sz="3200" dirty="0">
                <a:solidFill>
                  <a:schemeClr val="tx1"/>
                </a:solidFill>
                <a:latin typeface="Arial" panose="020B0604020202020204" pitchFamily="34" charset="0"/>
                <a:ea typeface="Calibri" panose="020F0502020204030204" pitchFamily="34" charset="0"/>
                <a:cs typeface="Arial" panose="020B0604020202020204" pitchFamily="34" charset="0"/>
              </a:rPr>
              <a:t>Lühidalt ja k</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okkuvõtvalt olid klassiõpetajate hinnangud ja vaated loovusele ning selle õpetamisel põhikoolis üldiselt pigem sarnased kui erinevad.</a:t>
            </a:r>
            <a:endParaRPr lang="et-EE" sz="3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Artikkel on avaldatud ajakirjas </a:t>
            </a:r>
          </a:p>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TECHNE SERIEN</a:t>
            </a:r>
            <a:r>
              <a:rPr lang="et-EE" sz="3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t-EE" sz="2800" b="0" i="0" u="none" strike="noStrike" dirty="0" err="1">
                <a:solidFill>
                  <a:srgbClr val="FFFFFF"/>
                </a:solidFill>
                <a:effectLst/>
                <a:latin typeface="Lato"/>
                <a:hlinkClick r:id="rId2"/>
              </a:rPr>
              <a:t>Vol</a:t>
            </a:r>
            <a:r>
              <a:rPr lang="et-EE" sz="2800" b="0" i="0" u="none" strike="noStrike" dirty="0">
                <a:solidFill>
                  <a:srgbClr val="FFFFFF"/>
                </a:solidFill>
                <a:effectLst/>
                <a:latin typeface="Lato"/>
                <a:hlinkClick r:id="rId2"/>
              </a:rPr>
              <a:t> 28 Nr 2 (2021)</a:t>
            </a:r>
            <a:r>
              <a:rPr lang="et-EE" sz="2800" u="none" strike="noStrike" dirty="0">
                <a:solidFill>
                  <a:srgbClr val="FFFFFF"/>
                </a:solidFill>
                <a:latin typeface="Lato"/>
              </a:rPr>
              <a:t> </a:t>
            </a:r>
          </a:p>
          <a:p>
            <a:pPr marL="0" indent="0">
              <a:buNone/>
            </a:pPr>
            <a:r>
              <a:rPr lang="en-US" sz="2800" b="1" i="0" dirty="0">
                <a:solidFill>
                  <a:schemeClr val="tx1"/>
                </a:solidFill>
                <a:effectLst/>
                <a:latin typeface="Arial" panose="020B0604020202020204" pitchFamily="34" charset="0"/>
                <a:cs typeface="Arial" panose="020B0604020202020204" pitchFamily="34" charset="0"/>
              </a:rPr>
              <a:t>Estonian Class Teachers’ Views on Creativity and Facilitating Creativity in Technology Education</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https://journals.oslomet.no/index.php/techneA/article/view/4327</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t-EE" sz="32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47310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597343" y="2667000"/>
            <a:ext cx="11333458" cy="2571751"/>
          </a:xfrm>
        </p:spPr>
        <p:txBody>
          <a:bodyPr>
            <a:normAutofit fontScale="90000"/>
          </a:bodyPr>
          <a:lstStyle/>
          <a:p>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br>
              <a:rPr lang="et-EE" b="1" dirty="0">
                <a:latin typeface="Arial" pitchFamily="34" charset="0"/>
                <a:cs typeface="Arial" pitchFamily="34" charset="0"/>
              </a:rPr>
            </a:br>
            <a:r>
              <a:rPr lang="et-EE" sz="4000" b="1" dirty="0">
                <a:effectLst/>
                <a:latin typeface="Times New Roman" panose="02020603050405020304" pitchFamily="18" charset="0"/>
                <a:ea typeface="Times New Roman" panose="02020603050405020304" pitchFamily="18" charset="0"/>
              </a:rPr>
              <a:t>Eesti klassiõpetajate vaated loovusele ja selle toetamine hariduses</a:t>
            </a:r>
            <a:br>
              <a:rPr lang="et-EE" sz="4000" b="1" dirty="0">
                <a:effectLst/>
                <a:latin typeface="Times New Roman" panose="02020603050405020304" pitchFamily="18" charset="0"/>
                <a:ea typeface="Times New Roman" panose="02020603050405020304" pitchFamily="18" charset="0"/>
              </a:rPr>
            </a:br>
            <a:r>
              <a:rPr lang="et-EE" sz="4000" b="1" dirty="0">
                <a:latin typeface="Arial" panose="020B0604020202020204" pitchFamily="34" charset="0"/>
                <a:cs typeface="Arial" panose="020B0604020202020204" pitchFamily="34" charset="0"/>
              </a:rPr>
              <a:t> </a:t>
            </a:r>
            <a:br>
              <a:rPr lang="et-EE" sz="4400" dirty="0">
                <a:latin typeface="Arial" panose="020B0604020202020204" pitchFamily="34" charset="0"/>
                <a:cs typeface="Arial" pitchFamily="34" charset="0"/>
              </a:rPr>
            </a:br>
            <a:r>
              <a:rPr lang="et-EE" sz="2700" dirty="0">
                <a:latin typeface="Arial" panose="020B0604020202020204" pitchFamily="34" charset="0"/>
                <a:cs typeface="Arial" panose="020B0604020202020204" pitchFamily="34" charset="0"/>
              </a:rPr>
              <a:t>suvekonverents 2021 </a:t>
            </a:r>
            <a:r>
              <a:rPr lang="et-EE" sz="2700" dirty="0">
                <a:effectLst/>
                <a:latin typeface="Arial" panose="020B0604020202020204" pitchFamily="34" charset="0"/>
                <a:ea typeface="Times New Roman" panose="02020603050405020304" pitchFamily="18" charset="0"/>
                <a:cs typeface="Arial" panose="020B0604020202020204" pitchFamily="34" charset="0"/>
              </a:rPr>
              <a:t>"Tehnoloogia läbi kooliastmete" </a:t>
            </a:r>
            <a:br>
              <a:rPr lang="et-EE" sz="2700" dirty="0">
                <a:effectLst/>
                <a:latin typeface="Arial" panose="020B0604020202020204" pitchFamily="34" charset="0"/>
                <a:ea typeface="Times New Roman" panose="02020603050405020304" pitchFamily="18" charset="0"/>
                <a:cs typeface="Arial" panose="020B0604020202020204" pitchFamily="34" charset="0"/>
              </a:rPr>
            </a:br>
            <a:endParaRPr lang="et-EE" sz="2700" noProof="1">
              <a:latin typeface="Arial" panose="020B0604020202020204" pitchFamily="34" charset="0"/>
              <a:cs typeface="Arial" panose="020B0604020202020204" pitchFamily="34" charset="0"/>
            </a:endParaRPr>
          </a:p>
        </p:txBody>
      </p:sp>
      <p:sp>
        <p:nvSpPr>
          <p:cNvPr id="3" name="Alapealkiri 2"/>
          <p:cNvSpPr>
            <a:spLocks noGrp="1"/>
          </p:cNvSpPr>
          <p:nvPr>
            <p:ph type="subTitle" idx="1"/>
          </p:nvPr>
        </p:nvSpPr>
        <p:spPr>
          <a:xfrm>
            <a:off x="1070519" y="5162550"/>
            <a:ext cx="6110868" cy="1249400"/>
          </a:xfrm>
        </p:spPr>
        <p:txBody>
          <a:bodyPr>
            <a:normAutofit lnSpcReduction="10000"/>
          </a:bodyPr>
          <a:lstStyle/>
          <a:p>
            <a:r>
              <a:rPr lang="et-EE" dirty="0">
                <a:solidFill>
                  <a:schemeClr val="tx1"/>
                </a:solidFill>
                <a:latin typeface="Arial" pitchFamily="34" charset="0"/>
                <a:cs typeface="Arial" pitchFamily="34" charset="0"/>
              </a:rPr>
              <a:t>Mart Soobik, </a:t>
            </a:r>
            <a:r>
              <a:rPr lang="et-EE" i="1" dirty="0" err="1">
                <a:solidFill>
                  <a:schemeClr val="tx1"/>
                </a:solidFill>
                <a:latin typeface="Arial" pitchFamily="34" charset="0"/>
                <a:cs typeface="Arial" pitchFamily="34" charset="0"/>
              </a:rPr>
              <a:t>Phd</a:t>
            </a:r>
            <a:r>
              <a:rPr lang="et-EE" b="1" dirty="0">
                <a:solidFill>
                  <a:schemeClr val="tx1"/>
                </a:solidFill>
                <a:latin typeface="Arial" pitchFamily="34" charset="0"/>
                <a:cs typeface="Arial" pitchFamily="34" charset="0"/>
              </a:rPr>
              <a:t> </a:t>
            </a:r>
          </a:p>
          <a:p>
            <a:pPr marL="457200" indent="-457200"/>
            <a:r>
              <a:rPr lang="et-EE" dirty="0">
                <a:solidFill>
                  <a:schemeClr val="tx1"/>
                </a:solidFill>
                <a:latin typeface="Arial" pitchFamily="34" charset="0"/>
                <a:cs typeface="Arial" pitchFamily="34" charset="0"/>
              </a:rPr>
              <a:t>14.06.2021</a:t>
            </a:r>
          </a:p>
          <a:p>
            <a:pPr marL="457200" indent="-457200"/>
            <a:r>
              <a:rPr lang="et-EE" dirty="0">
                <a:solidFill>
                  <a:schemeClr val="tx1"/>
                </a:solidFill>
                <a:latin typeface="Arial" pitchFamily="34" charset="0"/>
                <a:cs typeface="Arial" pitchFamily="34" charset="0"/>
              </a:rPr>
              <a:t>Kopra Turismitalu, Viljandimaa</a:t>
            </a:r>
          </a:p>
        </p:txBody>
      </p:sp>
      <p:pic>
        <p:nvPicPr>
          <p:cNvPr id="5" name="Pil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343" y="711993"/>
            <a:ext cx="5714255" cy="2067550"/>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1657" y="5507237"/>
            <a:ext cx="2029143" cy="1083474"/>
          </a:xfrm>
          <a:prstGeom prst="rect">
            <a:avLst/>
          </a:prstGeom>
          <a:noFill/>
          <a:ln>
            <a:noFill/>
          </a:ln>
        </p:spPr>
      </p:pic>
    </p:spTree>
    <p:extLst>
      <p:ext uri="{BB962C8B-B14F-4D97-AF65-F5344CB8AC3E}">
        <p14:creationId xmlns:p14="http://schemas.microsoft.com/office/powerpoint/2010/main" val="163667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684212" y="10"/>
            <a:ext cx="5928203" cy="1382751"/>
          </a:xfrm>
        </p:spPr>
        <p:txBody>
          <a:bodyPr>
            <a:normAutofit/>
          </a:bodyPr>
          <a:lstStyle/>
          <a:p>
            <a:pPr>
              <a:buNone/>
            </a:pPr>
            <a:endParaRPr lang="et-EE" sz="4300" noProof="1">
              <a:solidFill>
                <a:schemeClr val="bg2"/>
              </a:solidFill>
              <a:latin typeface="Arial" pitchFamily="34" charset="0"/>
              <a:cs typeface="Arial" pitchFamily="34" charset="0"/>
            </a:endParaRPr>
          </a:p>
          <a:p>
            <a:pPr>
              <a:buNone/>
            </a:pPr>
            <a:endParaRPr lang="et-EE" sz="4000" noProof="1">
              <a:solidFill>
                <a:schemeClr val="accent1"/>
              </a:solidFill>
            </a:endParaRPr>
          </a:p>
        </p:txBody>
      </p:sp>
      <p:sp>
        <p:nvSpPr>
          <p:cNvPr id="3" name="Sisukohatäide 2"/>
          <p:cNvSpPr>
            <a:spLocks noGrp="1"/>
          </p:cNvSpPr>
          <p:nvPr>
            <p:ph idx="4294967295"/>
          </p:nvPr>
        </p:nvSpPr>
        <p:spPr>
          <a:xfrm>
            <a:off x="2" y="1453909"/>
            <a:ext cx="12191998" cy="5404091"/>
          </a:xfrm>
        </p:spPr>
        <p:txBody>
          <a:bodyPr>
            <a:noAutofit/>
          </a:bodyPr>
          <a:lstStyle/>
          <a:p>
            <a:r>
              <a:rPr lang="et-EE" sz="3200" b="1" dirty="0">
                <a:solidFill>
                  <a:schemeClr val="bg2">
                    <a:lumMod val="50000"/>
                  </a:schemeClr>
                </a:solidFill>
                <a:latin typeface="Arial" panose="020B0604020202020204" pitchFamily="34" charset="0"/>
                <a:cs typeface="Arial" panose="020B0604020202020204" pitchFamily="34" charset="0"/>
              </a:rPr>
              <a:t>Tänan kaasa mõtlemast!</a:t>
            </a:r>
          </a:p>
          <a:p>
            <a:endParaRPr lang="et-EE" sz="3200" b="1" dirty="0">
              <a:solidFill>
                <a:schemeClr val="bg2">
                  <a:lumMod val="50000"/>
                </a:schemeClr>
              </a:solidFill>
              <a:latin typeface="Arial" panose="020B0604020202020204" pitchFamily="34" charset="0"/>
              <a:cs typeface="Arial" panose="020B0604020202020204" pitchFamily="34" charset="0"/>
            </a:endParaRPr>
          </a:p>
          <a:p>
            <a:r>
              <a:rPr lang="et-EE" sz="3200" dirty="0">
                <a:solidFill>
                  <a:schemeClr val="bg2">
                    <a:lumMod val="50000"/>
                  </a:schemeClr>
                </a:solidFill>
                <a:latin typeface="Arial" panose="020B0604020202020204" pitchFamily="34" charset="0"/>
                <a:cs typeface="Arial" panose="020B0604020202020204" pitchFamily="34" charset="0"/>
              </a:rPr>
              <a:t>mart@tehnoloogia.ee</a:t>
            </a: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361172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Teemad</a:t>
            </a:r>
            <a:r>
              <a:rPr lang="fi-FI" sz="3600" dirty="0">
                <a:solidFill>
                  <a:schemeClr val="bg2"/>
                </a:solidFill>
                <a:latin typeface="Arial" panose="020B0604020202020204" pitchFamily="34" charset="0"/>
                <a:cs typeface="Arial" panose="020B0604020202020204" pitchFamily="34" charset="0"/>
              </a:rPr>
              <a:t> </a:t>
            </a:r>
            <a:endParaRPr lang="et-EE" sz="3600" dirty="0">
              <a:solidFill>
                <a:schemeClr val="bg2"/>
              </a:solidFill>
              <a:latin typeface="Arial" panose="020B0604020202020204" pitchFamily="34" charset="0"/>
              <a:cs typeface="Arial" pitchFamily="34" charset="0"/>
            </a:endParaRP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438150" y="1453909"/>
            <a:ext cx="10810875" cy="5404091"/>
          </a:xfrm>
        </p:spPr>
        <p:txBody>
          <a:bodyPr>
            <a:noAutofit/>
          </a:bodyPr>
          <a:lstStyle/>
          <a:p>
            <a:r>
              <a:rPr lang="et-EE" sz="3500" dirty="0">
                <a:solidFill>
                  <a:schemeClr val="bg2">
                    <a:lumMod val="50000"/>
                  </a:schemeClr>
                </a:solidFill>
                <a:latin typeface="Arial" panose="020B0604020202020204" pitchFamily="34" charset="0"/>
                <a:cs typeface="Arial" panose="020B0604020202020204" pitchFamily="34" charset="0"/>
              </a:rPr>
              <a:t>Loovus</a:t>
            </a:r>
          </a:p>
          <a:p>
            <a:r>
              <a:rPr lang="et-EE" sz="3500" dirty="0">
                <a:solidFill>
                  <a:schemeClr val="bg2">
                    <a:lumMod val="50000"/>
                  </a:schemeClr>
                </a:solidFill>
                <a:latin typeface="Arial" panose="020B0604020202020204" pitchFamily="34" charset="0"/>
                <a:cs typeface="Arial" panose="020B0604020202020204" pitchFamily="34" charset="0"/>
              </a:rPr>
              <a:t>Loovusuurimus</a:t>
            </a:r>
          </a:p>
          <a:p>
            <a:r>
              <a:rPr lang="et-EE" sz="3500" dirty="0">
                <a:solidFill>
                  <a:schemeClr val="bg2">
                    <a:lumMod val="50000"/>
                  </a:schemeClr>
                </a:solidFill>
                <a:latin typeface="Arial" panose="020B0604020202020204" pitchFamily="34" charset="0"/>
                <a:cs typeface="Arial" panose="020B0604020202020204" pitchFamily="34" charset="0"/>
              </a:rPr>
              <a:t>Uurimisküsimus</a:t>
            </a:r>
          </a:p>
          <a:p>
            <a:r>
              <a:rPr lang="et-EE" sz="3500" dirty="0">
                <a:solidFill>
                  <a:schemeClr val="bg2">
                    <a:lumMod val="50000"/>
                  </a:schemeClr>
                </a:solidFill>
                <a:latin typeface="Arial" panose="020B0604020202020204" pitchFamily="34" charset="0"/>
                <a:cs typeface="Arial" panose="020B0604020202020204" pitchFamily="34" charset="0"/>
              </a:rPr>
              <a:t>Meetod</a:t>
            </a:r>
          </a:p>
          <a:p>
            <a:r>
              <a:rPr lang="et-EE" sz="3500" dirty="0">
                <a:solidFill>
                  <a:schemeClr val="bg2">
                    <a:lumMod val="50000"/>
                  </a:schemeClr>
                </a:solidFill>
                <a:latin typeface="Arial" panose="020B0604020202020204" pitchFamily="34" charset="0"/>
                <a:cs typeface="Arial" panose="020B0604020202020204" pitchFamily="34" charset="0"/>
              </a:rPr>
              <a:t>Tulemused</a:t>
            </a:r>
          </a:p>
          <a:p>
            <a:r>
              <a:rPr lang="et-EE" sz="3500" dirty="0">
                <a:solidFill>
                  <a:schemeClr val="bg2">
                    <a:lumMod val="50000"/>
                  </a:schemeClr>
                </a:solidFill>
                <a:latin typeface="Arial" panose="020B0604020202020204" pitchFamily="34" charset="0"/>
                <a:cs typeface="Arial" panose="020B0604020202020204" pitchFamily="34" charset="0"/>
              </a:rPr>
              <a:t>Kokkuvõte</a:t>
            </a:r>
          </a:p>
          <a:p>
            <a:pPr marL="0" indent="0">
              <a:buNone/>
            </a:pPr>
            <a:endParaRPr lang="et-EE" sz="35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85122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a:t>
            </a:r>
            <a:r>
              <a:rPr lang="fi-FI" sz="3600" dirty="0">
                <a:solidFill>
                  <a:schemeClr val="bg2"/>
                </a:solidFill>
                <a:latin typeface="Arial" panose="020B0604020202020204" pitchFamily="34" charset="0"/>
                <a:cs typeface="Arial" panose="020B0604020202020204" pitchFamily="34" charset="0"/>
              </a:rPr>
              <a:t> </a:t>
            </a:r>
            <a:endParaRPr lang="et-EE" sz="3600" dirty="0">
              <a:solidFill>
                <a:schemeClr val="bg2"/>
              </a:solidFill>
              <a:latin typeface="Arial" panose="020B0604020202020204" pitchFamily="34" charset="0"/>
              <a:cs typeface="Arial" pitchFamily="34" charset="0"/>
            </a:endParaRP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190500" y="1606320"/>
            <a:ext cx="11658600" cy="7090005"/>
          </a:xfrm>
        </p:spPr>
        <p:txBody>
          <a:bodyPr>
            <a:noAutofit/>
          </a:bodyPr>
          <a:lstStyle/>
          <a:p>
            <a:endParaRPr lang="et-EE" sz="3200" dirty="0">
              <a:solidFill>
                <a:schemeClr val="tx1"/>
              </a:solidFill>
              <a:latin typeface="Arial" panose="020B0604020202020204" pitchFamily="34" charset="0"/>
              <a:cs typeface="Arial" panose="020B0604020202020204" pitchFamily="34" charset="0"/>
            </a:endParaRPr>
          </a:p>
          <a:p>
            <a:r>
              <a:rPr lang="et-EE" sz="3200" dirty="0">
                <a:solidFill>
                  <a:schemeClr val="tx1"/>
                </a:solidFill>
                <a:latin typeface="Arial" panose="020B0604020202020204" pitchFamily="34" charset="0"/>
                <a:cs typeface="Arial" panose="020B0604020202020204" pitchFamily="34" charset="0"/>
              </a:rPr>
              <a:t>Me nimetame loovtegevuseks niisugust inimtegevust, kus luuakse midagi uut, on see siis loomingulise protsessi käigus loodud välise maailma ese või ainuüksi inimeses endas elav ja ilmnev mõistuse- või tundekonstruktsioon (</a:t>
            </a:r>
            <a:r>
              <a:rPr lang="et-EE" sz="3200" dirty="0" err="1">
                <a:solidFill>
                  <a:schemeClr val="tx1"/>
                </a:solidFill>
                <a:latin typeface="Arial" panose="020B0604020202020204" pitchFamily="34" charset="0"/>
                <a:cs typeface="Arial" panose="020B0604020202020204" pitchFamily="34" charset="0"/>
              </a:rPr>
              <a:t>Võgotski</a:t>
            </a:r>
            <a:r>
              <a:rPr lang="et-EE" sz="3200" dirty="0">
                <a:solidFill>
                  <a:schemeClr val="tx1"/>
                </a:solidFill>
                <a:latin typeface="Arial" panose="020B0604020202020204" pitchFamily="34" charset="0"/>
                <a:cs typeface="Arial" panose="020B0604020202020204" pitchFamily="34" charset="0"/>
              </a:rPr>
              <a:t>, 9)</a:t>
            </a:r>
          </a:p>
          <a:p>
            <a:r>
              <a:rPr lang="et-EE" sz="3200" dirty="0">
                <a:solidFill>
                  <a:schemeClr val="tx1"/>
                </a:solidFill>
                <a:latin typeface="Arial" panose="020B0604020202020204" pitchFamily="34" charset="0"/>
                <a:cs typeface="Arial" panose="020B0604020202020204" pitchFamily="34" charset="0"/>
              </a:rPr>
              <a:t>Geenius, leiutis, andekus, loovus - need sõnad kirjeldavad inimese jõudluse kõrgeimat taset, kui oleme loomingulise tegevusega seotud, tunneme, et tegutseme oma võimete tipul, loovad tööd kirgastavad ja rikastavad meie elu (</a:t>
            </a:r>
            <a:r>
              <a:rPr lang="et-EE" sz="3200" dirty="0" err="1">
                <a:solidFill>
                  <a:schemeClr val="tx1"/>
                </a:solidFill>
                <a:latin typeface="Arial" panose="020B0604020202020204" pitchFamily="34" charset="0"/>
                <a:cs typeface="Arial" panose="020B0604020202020204" pitchFamily="34" charset="0"/>
              </a:rPr>
              <a:t>Sawyer</a:t>
            </a:r>
            <a:r>
              <a:rPr lang="et-EE" sz="3200" dirty="0">
                <a:solidFill>
                  <a:schemeClr val="tx1"/>
                </a:solidFill>
                <a:latin typeface="Arial" panose="020B0604020202020204" pitchFamily="34" charset="0"/>
                <a:cs typeface="Arial" panose="020B0604020202020204" pitchFamily="34" charset="0"/>
              </a:rPr>
              <a:t>, 2012, lk 5)</a:t>
            </a:r>
          </a:p>
          <a:p>
            <a:endParaRPr lang="et-EE" sz="3200" dirty="0">
              <a:solidFill>
                <a:schemeClr val="tx1"/>
              </a:solidFill>
              <a:latin typeface="Arial" panose="020B0604020202020204" pitchFamily="34" charset="0"/>
              <a:cs typeface="Arial" panose="020B0604020202020204" pitchFamily="34" charset="0"/>
            </a:endParaRPr>
          </a:p>
          <a:p>
            <a:pPr marL="0" indent="0">
              <a:buNone/>
            </a:pPr>
            <a:endParaRPr lang="et-EE" sz="3200" b="1" dirty="0">
              <a:solidFill>
                <a:schemeClr val="tx1"/>
              </a:solidFill>
              <a:latin typeface="Arial" panose="020B0604020202020204" pitchFamily="34" charset="0"/>
              <a:cs typeface="Arial" panose="020B0604020202020204" pitchFamily="34" charset="0"/>
            </a:endParaRPr>
          </a:p>
          <a:p>
            <a:pPr marL="0" indent="0">
              <a:buNone/>
            </a:pPr>
            <a:endParaRPr lang="et-EE" sz="3200" b="1" dirty="0">
              <a:solidFill>
                <a:schemeClr val="tx1"/>
              </a:solidFill>
              <a:latin typeface="Arial" panose="020B0604020202020204" pitchFamily="34" charset="0"/>
              <a:cs typeface="Arial" panose="020B0604020202020204" pitchFamily="34" charset="0"/>
            </a:endParaRPr>
          </a:p>
          <a:p>
            <a:endParaRPr lang="et-EE" sz="3600" b="1"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259762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Loovuse hariduses</a:t>
            </a: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2" y="2124075"/>
            <a:ext cx="12191998" cy="4733925"/>
          </a:xfrm>
        </p:spPr>
        <p:txBody>
          <a:bodyPr>
            <a:noAutofit/>
          </a:bodyPr>
          <a:lstStyle/>
          <a:p>
            <a:pPr>
              <a:buFont typeface="Wingdings 3" panose="05040102010807070707" pitchFamily="18" charset="2"/>
              <a:buChar char=""/>
            </a:pPr>
            <a:r>
              <a:rPr lang="et-EE"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Hariduse ja koolituse valdkonna </a:t>
            </a:r>
            <a:r>
              <a:rPr lang="et-EE" sz="3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üleeuroopalise</a:t>
            </a:r>
            <a:r>
              <a:rPr lang="et-EE"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koostöö strateegiline raamistikul (ET, 2020) on </a:t>
            </a:r>
            <a:r>
              <a:rPr lang="et-EE" sz="320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neli ühist Euroopa liidu eesmärki</a:t>
            </a:r>
            <a:r>
              <a:rPr lang="et-EE"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millest ühes rõhutatakse vajadust suurendada kõikidel haridus- ja koolitustasanditel loovust ja innovaatilisust, sealhulgas </a:t>
            </a:r>
            <a:r>
              <a:rPr lang="et-EE" sz="3200" u="sng" dirty="0">
                <a:solidFill>
                  <a:schemeClr val="tx1"/>
                </a:solidFill>
                <a:latin typeface="Arial" panose="020B0604020202020204" pitchFamily="34" charset="0"/>
                <a:ea typeface="Times New Roman" panose="02020603050405020304" pitchFamily="18" charset="0"/>
                <a:cs typeface="Arial" panose="020B0604020202020204" pitchFamily="34" charset="0"/>
              </a:rPr>
              <a:t>ettevõtlikkust</a:t>
            </a:r>
            <a:endParaRPr lang="et-EE" sz="3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buFont typeface="Wingdings 3" panose="05040102010807070707" pitchFamily="18" charset="2"/>
              <a:buChar char=""/>
            </a:pP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Rahvusvaheline võrdlus on aga näidanud ka meie probleemkohti – vähest julgust ja loovust erinevate oskuste kasutamisel uudsetes olukordades, oskuste kiiremat kadumist (</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Eesti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elukestva</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õppe</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strateegia</a:t>
            </a:r>
            <a:r>
              <a:rPr lang="et-EE" sz="3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2020</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t-EE"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buFont typeface="Wingdings 3" panose="05040102010807070707" pitchFamily="18" charset="2"/>
              <a:buChar char=""/>
            </a:pPr>
            <a:endParaRPr lang="et-EE" sz="3600"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209226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fi-FI" sz="3200" dirty="0">
                <a:solidFill>
                  <a:schemeClr val="bg2"/>
                </a:solidFill>
                <a:latin typeface="Arial" panose="020B0604020202020204" pitchFamily="34" charset="0"/>
                <a:cs typeface="Arial" panose="020B0604020202020204" pitchFamily="34" charset="0"/>
              </a:rPr>
              <a:t> </a:t>
            </a: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 majanduses</a:t>
            </a: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247650" y="1791532"/>
            <a:ext cx="11696700" cy="4739898"/>
          </a:xfrm>
        </p:spPr>
        <p:txBody>
          <a:bodyPr>
            <a:noAutofit/>
          </a:bodyPr>
          <a:lstStyle/>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Innovatsiooni ja loovust peetakse tänapäeva ühiskonna üheks võtmeküsimusteks. Igapäevaselt muutuvate uute lahenduste leidmisega suureneb ka loova mõtlemise tähtsus</a:t>
            </a:r>
          </a:p>
          <a:p>
            <a:r>
              <a:rPr lang="et-EE" sz="3500" dirty="0">
                <a:solidFill>
                  <a:schemeClr val="bg2">
                    <a:lumMod val="50000"/>
                  </a:schemeClr>
                </a:solidFill>
                <a:latin typeface="Arial" panose="020B0604020202020204" pitchFamily="34" charset="0"/>
                <a:cs typeface="Arial" panose="020B0604020202020204" pitchFamily="34" charset="0"/>
              </a:rPr>
              <a:t>T</a:t>
            </a:r>
            <a:r>
              <a:rPr lang="et-EE" sz="3200" dirty="0">
                <a:solidFill>
                  <a:schemeClr val="tx1"/>
                </a:solidFill>
                <a:latin typeface="Arial" panose="020B0604020202020204" pitchFamily="34" charset="0"/>
                <a:cs typeface="Arial" panose="020B0604020202020204" pitchFamily="34" charset="0"/>
              </a:rPr>
              <a:t>eadmiste ja loovuse majanduslikku väärtust on kinnitanud paljud riigid, ettevõtted ja üksikisikud ning see on „loodusvara“, mida tuleb hoida ja arendada, et tagada majanduslik konkurentsivõime (</a:t>
            </a:r>
            <a:r>
              <a:rPr lang="et-EE" sz="3200" dirty="0" err="1">
                <a:solidFill>
                  <a:schemeClr val="tx1"/>
                </a:solidFill>
                <a:latin typeface="Arial" panose="020B0604020202020204" pitchFamily="34" charset="0"/>
                <a:cs typeface="Arial" panose="020B0604020202020204" pitchFamily="34" charset="0"/>
              </a:rPr>
              <a:t>Facer</a:t>
            </a:r>
            <a:r>
              <a:rPr lang="et-EE" sz="3200" dirty="0">
                <a:solidFill>
                  <a:schemeClr val="tx1"/>
                </a:solidFill>
                <a:latin typeface="Arial" panose="020B0604020202020204" pitchFamily="34" charset="0"/>
                <a:cs typeface="Arial" panose="020B0604020202020204" pitchFamily="34" charset="0"/>
              </a:rPr>
              <a:t>, 2011)</a:t>
            </a:r>
            <a:endParaRPr lang="et-EE" sz="3500" dirty="0">
              <a:solidFill>
                <a:schemeClr val="tx1"/>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246682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küsimused</a:t>
            </a: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2" y="1606320"/>
            <a:ext cx="12191998" cy="5251680"/>
          </a:xfrm>
        </p:spPr>
        <p:txBody>
          <a:bodyPr>
            <a:noAutofit/>
          </a:bodyPr>
          <a:lstStyle/>
          <a:p>
            <a:pPr marL="0" indent="0">
              <a:buNone/>
            </a:pPr>
            <a:endParaRPr lang="et-EE" sz="3200" strike="sngStrike"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a:t>
            </a:r>
            <a:r>
              <a:rPr lang="et-EE"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sed</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on Eesti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klassiõpetajate</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vaated</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loovusele</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ja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loovuse</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õpetamisele</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ja kas on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erinevusi</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erineva</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koolikogemusega</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õpetajate </a:t>
            </a:r>
            <a:r>
              <a:rPr lang="en-GB"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vahel</a:t>
            </a:r>
            <a:r>
              <a:rPr lang="en-GB"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t-EE" sz="3200" dirty="0">
                <a:solidFill>
                  <a:schemeClr val="tx1"/>
                </a:solidFill>
                <a:latin typeface="Arial" panose="020B0604020202020204" pitchFamily="34" charset="0"/>
                <a:ea typeface="Calibri" panose="020F0502020204030204" pitchFamily="34" charset="0"/>
                <a:cs typeface="Arial" panose="020B0604020202020204" pitchFamily="34" charset="0"/>
              </a:rPr>
              <a:t>M</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ida</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saaksid</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ülikoolide</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õppejõud</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ja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teadlased</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arvestada</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üliõpilaste</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ettevalmistamisel</a:t>
            </a:r>
            <a:r>
              <a:rPr lang="fi-FI"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ja </a:t>
            </a:r>
            <a:r>
              <a:rPr lang="fi-FI"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täiendõppel</a:t>
            </a: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t-EE" sz="3200" dirty="0">
                <a:solidFill>
                  <a:schemeClr val="tx1"/>
                </a:solidFill>
                <a:latin typeface="Arial" panose="020B0604020202020204" pitchFamily="34" charset="0"/>
                <a:ea typeface="Calibri" panose="020F0502020204030204" pitchFamily="34" charset="0"/>
                <a:cs typeface="Arial" panose="020B0604020202020204" pitchFamily="34" charset="0"/>
              </a:rPr>
              <a:t>Mida arvestada ainekavade arendustöös</a:t>
            </a:r>
          </a:p>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Kas tulemusi saab võrrelda Soomega</a:t>
            </a:r>
          </a:p>
          <a:p>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42950" indent="-742950">
              <a:buAutoNum type="arabicPeriod"/>
            </a:pPr>
            <a:endParaRPr lang="et-EE" sz="36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45927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2377126"/>
          </a:xfrm>
        </p:spPr>
        <p:txBody>
          <a:bodyPr>
            <a:normAutofit/>
          </a:bodyPr>
          <a:lstStyle/>
          <a:p>
            <a:pPr marL="0" indent="0">
              <a:buNone/>
            </a:pPr>
            <a:r>
              <a:rPr lang="et-EE" sz="3200"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meetod</a:t>
            </a:r>
          </a:p>
          <a:p>
            <a:pPr marL="0" indent="0">
              <a:buNone/>
            </a:pPr>
            <a:endParaRPr lang="et-EE" sz="2400" dirty="0">
              <a:solidFill>
                <a:schemeClr val="bg2"/>
              </a:solidFill>
              <a:latin typeface="Arial" panose="020B0604020202020204" pitchFamily="34" charset="0"/>
              <a:cs typeface="Arial" panose="020B0604020202020204" pitchFamily="34" charset="0"/>
            </a:endParaRPr>
          </a:p>
        </p:txBody>
      </p:sp>
      <p:sp>
        <p:nvSpPr>
          <p:cNvPr id="3" name="Sisukohatäide 2"/>
          <p:cNvSpPr>
            <a:spLocks noGrp="1"/>
          </p:cNvSpPr>
          <p:nvPr>
            <p:ph idx="4294967295"/>
          </p:nvPr>
        </p:nvSpPr>
        <p:spPr>
          <a:xfrm>
            <a:off x="2" y="1606320"/>
            <a:ext cx="12191998" cy="5251680"/>
          </a:xfrm>
        </p:spPr>
        <p:txBody>
          <a:bodyPr>
            <a:noAutofit/>
          </a:bodyPr>
          <a:lstStyle/>
          <a:p>
            <a:pPr marL="742950" indent="-742950">
              <a:buFont typeface="Wingdings 3" panose="05040102010807070707" pitchFamily="18" charset="2"/>
              <a:buAutoNum type="arabicPeriod"/>
            </a:pP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Selgitamaks välja Eesti klassiõpetajate arusaamu ja suhtumist loovusesse, kasutasin tulemuste saamiseks küsitlusankeeti, mille autoriteks on soomlased (</a:t>
            </a:r>
            <a:r>
              <a:rPr lang="et-EE"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Hakala</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Konst</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t-EE" sz="3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Uusikylä</a:t>
            </a:r>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&amp; Järvinen, 2017) ja need küsimused tõlkisime eesti keelde. Küsitlusse lisasin 3 avatud küsimust, ankeedis oli kokku 55 küsimust</a:t>
            </a:r>
          </a:p>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2018. aastal läbiviidud ankeedile vastas 90 klassiõpetajat, kes õpetavad klassidele 1-6. Kvalitatiivsete tulemuste töötlemisel kasutati statistilist andmetöötlusprogrammi SPSS, t-testi ja dispersioonanalüüsi. Kvalitatiivsed küsimused rühmitasin erinevateks gruppideks </a:t>
            </a:r>
          </a:p>
          <a:p>
            <a:pPr marL="742950" indent="-742950">
              <a:buAutoNum type="arabicPeriod"/>
            </a:pPr>
            <a:endParaRPr lang="et-EE" sz="36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86257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idx="1"/>
          </p:nvPr>
        </p:nvSpPr>
        <p:spPr>
          <a:xfrm>
            <a:off x="-1" y="-152400"/>
            <a:ext cx="7000875" cy="1937657"/>
          </a:xfrm>
        </p:spPr>
        <p:txBody>
          <a:bodyPr>
            <a:normAutofit/>
          </a:bodyPr>
          <a:lstStyle/>
          <a:p>
            <a:pPr marL="0" indent="0">
              <a:buNone/>
            </a:pPr>
            <a:r>
              <a:rPr lang="et-EE" dirty="0">
                <a:solidFill>
                  <a:schemeClr val="bg2"/>
                </a:solidFill>
                <a:latin typeface="Arial" panose="020B0604020202020204" pitchFamily="34" charset="0"/>
                <a:cs typeface="Arial" panose="020B0604020202020204" pitchFamily="34" charset="0"/>
              </a:rPr>
              <a:t>        </a:t>
            </a:r>
            <a:r>
              <a:rPr lang="et-EE" sz="3600" dirty="0">
                <a:solidFill>
                  <a:schemeClr val="bg2"/>
                </a:solidFill>
                <a:latin typeface="Arial" panose="020B0604020202020204" pitchFamily="34" charset="0"/>
                <a:cs typeface="Arial" panose="020B0604020202020204" pitchFamily="34" charset="0"/>
              </a:rPr>
              <a:t>Loovusuurimus, valim</a:t>
            </a:r>
          </a:p>
        </p:txBody>
      </p:sp>
      <p:sp>
        <p:nvSpPr>
          <p:cNvPr id="3" name="Sisukohatäide 2"/>
          <p:cNvSpPr>
            <a:spLocks noGrp="1"/>
          </p:cNvSpPr>
          <p:nvPr>
            <p:ph idx="4294967295"/>
          </p:nvPr>
        </p:nvSpPr>
        <p:spPr>
          <a:xfrm>
            <a:off x="2" y="1453909"/>
            <a:ext cx="12191998" cy="5404091"/>
          </a:xfrm>
        </p:spPr>
        <p:txBody>
          <a:bodyPr>
            <a:noAutofit/>
          </a:bodyPr>
          <a:lstStyle/>
          <a:p>
            <a:pPr marL="742950" indent="-742950">
              <a:buFont typeface="Wingdings 3" panose="05040102010807070707" pitchFamily="18" charset="2"/>
              <a:buAutoNum type="arabicPeriod"/>
            </a:pPr>
            <a:endPar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Valimis oli erineva tööstaažiga õpetajaid: töökogemus vastavalt 0-10 aastat 14.1%; 11-20 aastat 22.8% ja üle 20 aastase staažiga õpetajaid 63% vastanutest </a:t>
            </a:r>
          </a:p>
          <a:p>
            <a:r>
              <a:rPr lang="et-EE"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Tulemustes erines mitmeid statistiliselt olulisi erinevusi (p&lt;0,05) kolme erineva õpetajate vanusegruppide vahel vastavalt nende töökogemusele (töökogemus 0-10 a., 11-20 a. ja üle 20 aasta)</a:t>
            </a:r>
          </a:p>
          <a:p>
            <a:pPr marL="742950" indent="-742950">
              <a:buAutoNum type="arabicPeriod"/>
            </a:pPr>
            <a:endParaRPr lang="et-EE" sz="3600" dirty="0">
              <a:solidFill>
                <a:schemeClr val="bg2">
                  <a:lumMod val="50000"/>
                </a:schemeClr>
              </a:solidFill>
              <a:latin typeface="Arial" panose="020B0604020202020204" pitchFamily="34" charset="0"/>
              <a:cs typeface="Arial" panose="020B0604020202020204" pitchFamily="34" charset="0"/>
            </a:endParaRPr>
          </a:p>
        </p:txBody>
      </p:sp>
      <p:pic>
        <p:nvPicPr>
          <p:cNvPr id="4" name="Pil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026" y="10"/>
            <a:ext cx="3139447" cy="1453899"/>
          </a:xfrm>
          <a:prstGeom prst="rect">
            <a:avLst/>
          </a:prstGeom>
        </p:spPr>
      </p:pic>
      <p:pic>
        <p:nvPicPr>
          <p:cNvPr id="6" name="Pilt 5" descr="http://www.innove.ee/UserFiles/Struktuuritoetused/Logod/EL_Sotsiaalfond_horisontaal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6942" y="185223"/>
            <a:ext cx="2029143" cy="1083474"/>
          </a:xfrm>
          <a:prstGeom prst="rect">
            <a:avLst/>
          </a:prstGeom>
          <a:noFill/>
          <a:ln>
            <a:noFill/>
          </a:ln>
        </p:spPr>
      </p:pic>
    </p:spTree>
    <p:extLst>
      <p:ext uri="{BB962C8B-B14F-4D97-AF65-F5344CB8AC3E}">
        <p14:creationId xmlns:p14="http://schemas.microsoft.com/office/powerpoint/2010/main" val="328036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õik">
  <a:themeElements>
    <a:clrScheme name="Kohandatud 11">
      <a:dk1>
        <a:sysClr val="windowText" lastClr="000000"/>
      </a:dk1>
      <a:lt1>
        <a:srgbClr val="095BBD"/>
      </a:lt1>
      <a:dk2>
        <a:srgbClr val="DAEBF8"/>
      </a:dk2>
      <a:lt2>
        <a:srgbClr val="167BF3"/>
      </a:lt2>
      <a:accent1>
        <a:srgbClr val="052F61"/>
      </a:accent1>
      <a:accent2>
        <a:srgbClr val="146194"/>
      </a:accent2>
      <a:accent3>
        <a:srgbClr val="14967C"/>
      </a:accent3>
      <a:accent4>
        <a:srgbClr val="032348"/>
      </a:accent4>
      <a:accent5>
        <a:srgbClr val="167BF3"/>
      </a:accent5>
      <a:accent6>
        <a:srgbClr val="052F61"/>
      </a:accent6>
      <a:hlink>
        <a:srgbClr val="0D2E46"/>
      </a:hlink>
      <a:folHlink>
        <a:srgbClr val="356A9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õi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1541</Words>
  <Application>Microsoft Office PowerPoint</Application>
  <PresentationFormat>Laiekraan</PresentationFormat>
  <Paragraphs>86</Paragraphs>
  <Slides>20</Slides>
  <Notes>6</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20</vt:i4>
      </vt:variant>
    </vt:vector>
  </HeadingPairs>
  <TitlesOfParts>
    <vt:vector size="28" baseType="lpstr">
      <vt:lpstr>Arial</vt:lpstr>
      <vt:lpstr>Book Antiqua</vt:lpstr>
      <vt:lpstr>Calibri</vt:lpstr>
      <vt:lpstr>Calibri Light</vt:lpstr>
      <vt:lpstr>Lato</vt:lpstr>
      <vt:lpstr>Times New Roman</vt:lpstr>
      <vt:lpstr>Wingdings 3</vt:lpstr>
      <vt:lpstr>Lõik</vt:lpstr>
      <vt:lpstr>PowerPointi esitlus</vt:lpstr>
      <vt:lpstr>                                                                          Eesti klassiõpetajate vaated loovusele ja selle toetamine hariduses   suvekonverents 2021 "Tehnoloogia läbi kooliastmete"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2015-03-16T12:26:32Z</dcterms:created>
  <dcterms:modified xsi:type="dcterms:W3CDTF">2021-07-27T11:04:00Z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